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5"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7315200" cy="9601200"/>
  <p:embeddedFontLst>
    <p:embeddedFont>
      <p:font typeface="Candara" panose="020E0502030303020204" pitchFamily="34" charset="0"/>
      <p:regular r:id="rId17"/>
      <p:bold r:id="rId18"/>
      <p:italic r:id="rId19"/>
      <p:boldItalic r:id="rId20"/>
    </p:embeddedFont>
    <p:embeddedFont>
      <p:font typeface="Open Sans" panose="020B0606030504020204" pitchFamily="34" charset="0"/>
      <p:regular r:id="rId21"/>
      <p:bold r:id="rId22"/>
      <p:italic r:id="rId23"/>
      <p:boldItalic r:id="rId24"/>
    </p:embeddedFont>
    <p:embeddedFont>
      <p:font typeface="Open Sans Light" panose="020B030603050402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672">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7"/>
  </p:normalViewPr>
  <p:slideViewPr>
    <p:cSldViewPr snapToGrid="0">
      <p:cViewPr varScale="1">
        <p:scale>
          <a:sx n="109" d="100"/>
          <a:sy n="109" d="100"/>
        </p:scale>
        <p:origin x="330" y="102"/>
      </p:cViewPr>
      <p:guideLst>
        <p:guide pos="3672"/>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7"/>
          </a:xfrm>
          <a:prstGeom prst="rect">
            <a:avLst/>
          </a:prstGeom>
          <a:noFill/>
          <a:ln>
            <a:noFill/>
          </a:ln>
        </p:spPr>
        <p:txBody>
          <a:bodyPr spcFirstLastPara="1" wrap="square" lIns="96650" tIns="48325" rIns="96650" bIns="48325"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1726"/>
          </a:xfrm>
          <a:prstGeom prst="rect">
            <a:avLst/>
          </a:prstGeom>
          <a:noFill/>
          <a:ln>
            <a:noFill/>
          </a:ln>
        </p:spPr>
        <p:txBody>
          <a:bodyPr spcFirstLastPara="1" wrap="square" lIns="96650" tIns="48325" rIns="96650" bIns="48325"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76" name="Google Shape;76;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8: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75" name="Google Shape;175;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0: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85" name="Google Shape;185;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1: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95" name="Google Shape;195;p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2: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205" name="Google Shape;205;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eb10109508_0_24: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216" name="Google Shape;216;g2eb10109508_0_2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85" name="Google Shape;85;p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eb10109508_0_9: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93" name="Google Shape;93;g2eb10109508_0_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09" name="Google Shape;109;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22" name="Google Shape;122;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33" name="Google Shape;133;p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44" name="Google Shape;144;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165" name="Google Shape;165;p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grpSp>
        <p:nvGrpSpPr>
          <p:cNvPr id="16" name="Google Shape;16;p2"/>
          <p:cNvGrpSpPr/>
          <p:nvPr/>
        </p:nvGrpSpPr>
        <p:grpSpPr>
          <a:xfrm>
            <a:off x="0" y="-3964"/>
            <a:ext cx="6767517" cy="6861965"/>
            <a:chOff x="0" y="-3964"/>
            <a:chExt cx="6767517" cy="6861965"/>
          </a:xfrm>
        </p:grpSpPr>
        <p:pic>
          <p:nvPicPr>
            <p:cNvPr id="17" name="Google Shape;17;p2"/>
            <p:cNvPicPr preferRelativeResize="0"/>
            <p:nvPr/>
          </p:nvPicPr>
          <p:blipFill rotWithShape="1">
            <a:blip r:embed="rId2">
              <a:alphaModFix/>
            </a:blip>
            <a:srcRect/>
            <a:stretch/>
          </p:blipFill>
          <p:spPr>
            <a:xfrm rot="5400000">
              <a:off x="-626617" y="622652"/>
              <a:ext cx="6861965" cy="5608732"/>
            </a:xfrm>
            <a:prstGeom prst="rect">
              <a:avLst/>
            </a:prstGeom>
            <a:noFill/>
            <a:ln>
              <a:noFill/>
            </a:ln>
          </p:spPr>
        </p:pic>
        <p:sp>
          <p:nvSpPr>
            <p:cNvPr id="18" name="Google Shape;18;p2"/>
            <p:cNvSpPr/>
            <p:nvPr/>
          </p:nvSpPr>
          <p:spPr>
            <a:xfrm>
              <a:off x="4496647" y="0"/>
              <a:ext cx="2270869" cy="6858000"/>
            </a:xfrm>
            <a:prstGeom prst="parallelogram">
              <a:avLst>
                <a:gd name="adj" fmla="val 49816"/>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9" name="Google Shape;19;p2"/>
          <p:cNvSpPr txBox="1">
            <a:spLocks noGrp="1"/>
          </p:cNvSpPr>
          <p:nvPr>
            <p:ph type="ctrTitle"/>
          </p:nvPr>
        </p:nvSpPr>
        <p:spPr>
          <a:xfrm>
            <a:off x="5923295" y="1512405"/>
            <a:ext cx="5519060" cy="2387600"/>
          </a:xfrm>
          <a:prstGeom prst="rect">
            <a:avLst/>
          </a:prstGeom>
          <a:noFill/>
          <a:ln>
            <a:noFill/>
          </a:ln>
        </p:spPr>
        <p:txBody>
          <a:bodyPr spcFirstLastPara="1" wrap="square" lIns="0" tIns="45700" rIns="91425" bIns="45700" anchor="b" anchorCtr="0">
            <a:normAutofit/>
          </a:bodyPr>
          <a:lstStyle>
            <a:lvl1pPr lvl="0" algn="l">
              <a:lnSpc>
                <a:spcPct val="80000"/>
              </a:lnSpc>
              <a:spcBef>
                <a:spcPts val="0"/>
              </a:spcBef>
              <a:spcAft>
                <a:spcPts val="0"/>
              </a:spcAft>
              <a:buClr>
                <a:srgbClr val="2E75B5"/>
              </a:buClr>
              <a:buSzPts val="4800"/>
              <a:buFont typeface="Calibri"/>
              <a:buNone/>
              <a:defRPr sz="4800" b="0" i="0">
                <a:solidFill>
                  <a:srgbClr val="2E75B5"/>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ubTitle" idx="1"/>
          </p:nvPr>
        </p:nvSpPr>
        <p:spPr>
          <a:xfrm>
            <a:off x="5915221" y="4064848"/>
            <a:ext cx="5519059" cy="744338"/>
          </a:xfrm>
          <a:prstGeom prst="rect">
            <a:avLst/>
          </a:prstGeom>
          <a:noFill/>
          <a:ln>
            <a:noFill/>
          </a:ln>
        </p:spPr>
        <p:txBody>
          <a:bodyPr spcFirstLastPara="1" wrap="square" lIns="0" tIns="45700" rIns="91425" bIns="45700" anchor="t" anchorCtr="0">
            <a:normAutofit/>
          </a:bodyPr>
          <a:lstStyle>
            <a:lvl1pPr lvl="0" algn="l">
              <a:lnSpc>
                <a:spcPct val="100000"/>
              </a:lnSpc>
              <a:spcBef>
                <a:spcPts val="1000"/>
              </a:spcBef>
              <a:spcAft>
                <a:spcPts val="0"/>
              </a:spcAft>
              <a:buClr>
                <a:srgbClr val="595959"/>
              </a:buClr>
              <a:buSzPts val="1600"/>
              <a:buNone/>
              <a:defRPr sz="1600" b="1" i="0">
                <a:solidFill>
                  <a:srgbClr val="595959"/>
                </a:solidFill>
                <a:latin typeface="Calibri"/>
                <a:ea typeface="Calibri"/>
                <a:cs typeface="Calibri"/>
                <a:sym typeface="Calibri"/>
              </a:defRPr>
            </a:lvl1pPr>
            <a:lvl2pPr lvl="1" algn="ctr">
              <a:lnSpc>
                <a:spcPct val="100000"/>
              </a:lnSpc>
              <a:spcBef>
                <a:spcPts val="500"/>
              </a:spcBef>
              <a:spcAft>
                <a:spcPts val="0"/>
              </a:spcAft>
              <a:buClr>
                <a:srgbClr val="595959"/>
              </a:buClr>
              <a:buSzPts val="2000"/>
              <a:buNone/>
              <a:defRPr sz="2000"/>
            </a:lvl2pPr>
            <a:lvl3pPr lvl="2" algn="ctr">
              <a:lnSpc>
                <a:spcPct val="100000"/>
              </a:lnSpc>
              <a:spcBef>
                <a:spcPts val="500"/>
              </a:spcBef>
              <a:spcAft>
                <a:spcPts val="0"/>
              </a:spcAft>
              <a:buClr>
                <a:srgbClr val="595959"/>
              </a:buClr>
              <a:buSzPts val="1800"/>
              <a:buNone/>
              <a:defRPr sz="1800"/>
            </a:lvl3pPr>
            <a:lvl4pPr lvl="3" algn="ctr">
              <a:lnSpc>
                <a:spcPct val="100000"/>
              </a:lnSpc>
              <a:spcBef>
                <a:spcPts val="500"/>
              </a:spcBef>
              <a:spcAft>
                <a:spcPts val="0"/>
              </a:spcAft>
              <a:buClr>
                <a:srgbClr val="595959"/>
              </a:buClr>
              <a:buSzPts val="1600"/>
              <a:buNone/>
              <a:defRPr sz="1600"/>
            </a:lvl4pPr>
            <a:lvl5pPr lvl="4" algn="ctr">
              <a:lnSpc>
                <a:spcPct val="100000"/>
              </a:lnSpc>
              <a:spcBef>
                <a:spcPts val="500"/>
              </a:spcBef>
              <a:spcAft>
                <a:spcPts val="0"/>
              </a:spcAft>
              <a:buClr>
                <a:srgbClr val="59595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2"/>
          <p:cNvSpPr txBox="1">
            <a:spLocks noGrp="1"/>
          </p:cNvSpPr>
          <p:nvPr>
            <p:ph type="body" idx="2"/>
          </p:nvPr>
        </p:nvSpPr>
        <p:spPr>
          <a:xfrm>
            <a:off x="5931859" y="640582"/>
            <a:ext cx="3830972" cy="392830"/>
          </a:xfrm>
          <a:prstGeom prst="rect">
            <a:avLst/>
          </a:prstGeom>
          <a:noFill/>
          <a:ln>
            <a:noFill/>
          </a:ln>
        </p:spPr>
        <p:txBody>
          <a:bodyPr spcFirstLastPara="1" wrap="square" lIns="0" tIns="45700" rIns="91425" bIns="45700" anchor="t" anchorCtr="0">
            <a:normAutofit/>
          </a:bodyPr>
          <a:lstStyle>
            <a:lvl1pPr marL="457200" lvl="0" indent="-228600" algn="l">
              <a:lnSpc>
                <a:spcPct val="10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317500" algn="l">
              <a:lnSpc>
                <a:spcPct val="100000"/>
              </a:lnSpc>
              <a:spcBef>
                <a:spcPts val="500"/>
              </a:spcBef>
              <a:spcAft>
                <a:spcPts val="0"/>
              </a:spcAft>
              <a:buClr>
                <a:srgbClr val="595959"/>
              </a:buClr>
              <a:buSzPts val="1400"/>
              <a:buChar char="▪"/>
              <a:defRPr sz="1400" b="0" i="0">
                <a:latin typeface="Open Sans Light"/>
                <a:ea typeface="Open Sans Light"/>
                <a:cs typeface="Open Sans Light"/>
                <a:sym typeface="Open Sans Light"/>
              </a:defRPr>
            </a:lvl2pPr>
            <a:lvl3pPr marL="1371600" lvl="2" indent="-317500" algn="l">
              <a:lnSpc>
                <a:spcPct val="100000"/>
              </a:lnSpc>
              <a:spcBef>
                <a:spcPts val="500"/>
              </a:spcBef>
              <a:spcAft>
                <a:spcPts val="0"/>
              </a:spcAft>
              <a:buClr>
                <a:srgbClr val="595959"/>
              </a:buClr>
              <a:buSzPts val="1400"/>
              <a:buChar char="▪"/>
              <a:defRPr sz="1400" b="0" i="0">
                <a:latin typeface="Open Sans Light"/>
                <a:ea typeface="Open Sans Light"/>
                <a:cs typeface="Open Sans Light"/>
                <a:sym typeface="Open Sans Light"/>
              </a:defRPr>
            </a:lvl3pPr>
            <a:lvl4pPr marL="1828800" lvl="3" indent="-317500" algn="l">
              <a:lnSpc>
                <a:spcPct val="100000"/>
              </a:lnSpc>
              <a:spcBef>
                <a:spcPts val="500"/>
              </a:spcBef>
              <a:spcAft>
                <a:spcPts val="0"/>
              </a:spcAft>
              <a:buClr>
                <a:srgbClr val="595959"/>
              </a:buClr>
              <a:buSzPts val="1400"/>
              <a:buChar char="▪"/>
              <a:defRPr sz="1400" b="0" i="0">
                <a:latin typeface="Open Sans Light"/>
                <a:ea typeface="Open Sans Light"/>
                <a:cs typeface="Open Sans Light"/>
                <a:sym typeface="Open Sans Light"/>
              </a:defRPr>
            </a:lvl4pPr>
            <a:lvl5pPr marL="2286000" lvl="4" indent="-317500" algn="l">
              <a:lnSpc>
                <a:spcPct val="100000"/>
              </a:lnSpc>
              <a:spcBef>
                <a:spcPts val="500"/>
              </a:spcBef>
              <a:spcAft>
                <a:spcPts val="0"/>
              </a:spcAft>
              <a:buClr>
                <a:srgbClr val="595959"/>
              </a:buClr>
              <a:buSzPts val="1400"/>
              <a:buChar char="▪"/>
              <a:defRPr sz="1400" b="0" i="0">
                <a:latin typeface="Open Sans Light"/>
                <a:ea typeface="Open Sans Light"/>
                <a:cs typeface="Open Sans Light"/>
                <a:sym typeface="Open Sans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
          <p:cNvSpPr txBox="1">
            <a:spLocks noGrp="1"/>
          </p:cNvSpPr>
          <p:nvPr>
            <p:ph type="body" idx="3"/>
          </p:nvPr>
        </p:nvSpPr>
        <p:spPr>
          <a:xfrm>
            <a:off x="5924688" y="5090490"/>
            <a:ext cx="2270869" cy="185090"/>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1000"/>
              </a:spcBef>
              <a:spcAft>
                <a:spcPts val="0"/>
              </a:spcAft>
              <a:buClr>
                <a:srgbClr val="595959"/>
              </a:buClr>
              <a:buSzPts val="1200"/>
              <a:buNone/>
              <a:defRPr sz="1200" b="1" i="0">
                <a:solidFill>
                  <a:srgbClr val="595959"/>
                </a:solidFill>
                <a:latin typeface="Calibri"/>
                <a:ea typeface="Calibri"/>
                <a:cs typeface="Calibri"/>
                <a:sym typeface="Calibri"/>
              </a:defRPr>
            </a:lvl1pPr>
            <a:lvl2pPr marL="914400" lvl="1" indent="-228600" algn="l">
              <a:lnSpc>
                <a:spcPct val="100000"/>
              </a:lnSpc>
              <a:spcBef>
                <a:spcPts val="500"/>
              </a:spcBef>
              <a:spcAft>
                <a:spcPts val="0"/>
              </a:spcAft>
              <a:buClr>
                <a:srgbClr val="595959"/>
              </a:buClr>
              <a:buSzPts val="1200"/>
              <a:buNone/>
              <a:defRPr sz="1200">
                <a:solidFill>
                  <a:srgbClr val="595959"/>
                </a:solidFill>
                <a:latin typeface="Open Sans"/>
                <a:ea typeface="Open Sans"/>
                <a:cs typeface="Open Sans"/>
                <a:sym typeface="Open Sans"/>
              </a:defRPr>
            </a:lvl2pPr>
            <a:lvl3pPr marL="1371600" lvl="2" indent="-228600" algn="l">
              <a:lnSpc>
                <a:spcPct val="100000"/>
              </a:lnSpc>
              <a:spcBef>
                <a:spcPts val="500"/>
              </a:spcBef>
              <a:spcAft>
                <a:spcPts val="0"/>
              </a:spcAft>
              <a:buClr>
                <a:srgbClr val="595959"/>
              </a:buClr>
              <a:buSzPts val="1200"/>
              <a:buNone/>
              <a:defRPr sz="1200">
                <a:solidFill>
                  <a:srgbClr val="595959"/>
                </a:solidFill>
                <a:latin typeface="Open Sans"/>
                <a:ea typeface="Open Sans"/>
                <a:cs typeface="Open Sans"/>
                <a:sym typeface="Open Sans"/>
              </a:defRPr>
            </a:lvl3pPr>
            <a:lvl4pPr marL="1828800" lvl="3" indent="-228600" algn="l">
              <a:lnSpc>
                <a:spcPct val="100000"/>
              </a:lnSpc>
              <a:spcBef>
                <a:spcPts val="500"/>
              </a:spcBef>
              <a:spcAft>
                <a:spcPts val="0"/>
              </a:spcAft>
              <a:buClr>
                <a:srgbClr val="595959"/>
              </a:buClr>
              <a:buSzPts val="1200"/>
              <a:buNone/>
              <a:defRPr sz="1200">
                <a:solidFill>
                  <a:srgbClr val="595959"/>
                </a:solidFill>
                <a:latin typeface="Open Sans"/>
                <a:ea typeface="Open Sans"/>
                <a:cs typeface="Open Sans"/>
                <a:sym typeface="Open Sans"/>
              </a:defRPr>
            </a:lvl4pPr>
            <a:lvl5pPr marL="2286000" lvl="4" indent="-228600" algn="l">
              <a:lnSpc>
                <a:spcPct val="100000"/>
              </a:lnSpc>
              <a:spcBef>
                <a:spcPts val="500"/>
              </a:spcBef>
              <a:spcAft>
                <a:spcPts val="0"/>
              </a:spcAft>
              <a:buClr>
                <a:srgbClr val="595959"/>
              </a:buClr>
              <a:buSzPts val="1200"/>
              <a:buNone/>
              <a:defRPr sz="1200">
                <a:solidFill>
                  <a:srgbClr val="595959"/>
                </a:solidFill>
                <a:latin typeface="Open Sans"/>
                <a:ea typeface="Open Sans"/>
                <a:cs typeface="Open Sans"/>
                <a:sym typeface="Open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2"/>
          <p:cNvSpPr txBox="1">
            <a:spLocks noGrp="1"/>
          </p:cNvSpPr>
          <p:nvPr>
            <p:ph type="body" idx="4"/>
          </p:nvPr>
        </p:nvSpPr>
        <p:spPr>
          <a:xfrm>
            <a:off x="5919487" y="5369675"/>
            <a:ext cx="3847079" cy="687388"/>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317500" algn="l">
              <a:lnSpc>
                <a:spcPct val="100000"/>
              </a:lnSpc>
              <a:spcBef>
                <a:spcPts val="500"/>
              </a:spcBef>
              <a:spcAft>
                <a:spcPts val="0"/>
              </a:spcAft>
              <a:buClr>
                <a:srgbClr val="595959"/>
              </a:buClr>
              <a:buSzPts val="1400"/>
              <a:buChar char="▪"/>
              <a:defRPr sz="1400" b="0" i="0">
                <a:latin typeface="Open Sans Light"/>
                <a:ea typeface="Open Sans Light"/>
                <a:cs typeface="Open Sans Light"/>
                <a:sym typeface="Open Sans Light"/>
              </a:defRPr>
            </a:lvl2pPr>
            <a:lvl3pPr marL="1371600" lvl="2" indent="-317500" algn="l">
              <a:lnSpc>
                <a:spcPct val="100000"/>
              </a:lnSpc>
              <a:spcBef>
                <a:spcPts val="500"/>
              </a:spcBef>
              <a:spcAft>
                <a:spcPts val="0"/>
              </a:spcAft>
              <a:buClr>
                <a:srgbClr val="595959"/>
              </a:buClr>
              <a:buSzPts val="1400"/>
              <a:buChar char="▪"/>
              <a:defRPr sz="1400" b="0" i="0">
                <a:latin typeface="Open Sans Light"/>
                <a:ea typeface="Open Sans Light"/>
                <a:cs typeface="Open Sans Light"/>
                <a:sym typeface="Open Sans Light"/>
              </a:defRPr>
            </a:lvl3pPr>
            <a:lvl4pPr marL="1828800" lvl="3" indent="-317500" algn="l">
              <a:lnSpc>
                <a:spcPct val="100000"/>
              </a:lnSpc>
              <a:spcBef>
                <a:spcPts val="500"/>
              </a:spcBef>
              <a:spcAft>
                <a:spcPts val="0"/>
              </a:spcAft>
              <a:buClr>
                <a:srgbClr val="595959"/>
              </a:buClr>
              <a:buSzPts val="1400"/>
              <a:buChar char="▪"/>
              <a:defRPr sz="1400" b="0" i="0">
                <a:latin typeface="Open Sans Light"/>
                <a:ea typeface="Open Sans Light"/>
                <a:cs typeface="Open Sans Light"/>
                <a:sym typeface="Open Sans Light"/>
              </a:defRPr>
            </a:lvl4pPr>
            <a:lvl5pPr marL="2286000" lvl="4" indent="-317500" algn="l">
              <a:lnSpc>
                <a:spcPct val="100000"/>
              </a:lnSpc>
              <a:spcBef>
                <a:spcPts val="500"/>
              </a:spcBef>
              <a:spcAft>
                <a:spcPts val="0"/>
              </a:spcAft>
              <a:buClr>
                <a:srgbClr val="595959"/>
              </a:buClr>
              <a:buSzPts val="1400"/>
              <a:buChar char="▪"/>
              <a:defRPr sz="1400" b="0" i="0">
                <a:latin typeface="Open Sans Light"/>
                <a:ea typeface="Open Sans Light"/>
                <a:cs typeface="Open Sans Light"/>
                <a:sym typeface="Open Sans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
          <p:cNvSpPr txBox="1"/>
          <p:nvPr/>
        </p:nvSpPr>
        <p:spPr>
          <a:xfrm>
            <a:off x="5930604" y="6464810"/>
            <a:ext cx="5503676" cy="338554"/>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7F7F7F"/>
                </a:solidFill>
                <a:latin typeface="Calibri"/>
                <a:ea typeface="Calibri"/>
                <a:cs typeface="Calibri"/>
                <a:sym typeface="Calibri"/>
              </a:rPr>
              <a:t>© Copyright 202</a:t>
            </a:r>
            <a:r>
              <a:rPr lang="en-US" sz="800">
                <a:solidFill>
                  <a:srgbClr val="7F7F7F"/>
                </a:solidFill>
                <a:latin typeface="Calibri"/>
                <a:ea typeface="Calibri"/>
                <a:cs typeface="Calibri"/>
                <a:sym typeface="Calibri"/>
              </a:rPr>
              <a:t>4</a:t>
            </a:r>
            <a:r>
              <a:rPr lang="en-US" sz="800" b="0" i="0" u="none" strike="noStrike" cap="none">
                <a:solidFill>
                  <a:srgbClr val="7F7F7F"/>
                </a:solidFill>
                <a:latin typeface="Calibri"/>
                <a:ea typeface="Calibri"/>
                <a:cs typeface="Calibri"/>
                <a:sym typeface="Calibri"/>
              </a:rPr>
              <a:t> Priority 5 Holdings, Inc.  </a:t>
            </a:r>
            <a:br>
              <a:rPr lang="en-US" sz="800" b="0" i="0" u="none" strike="noStrike" cap="none">
                <a:solidFill>
                  <a:srgbClr val="7F7F7F"/>
                </a:solidFill>
                <a:latin typeface="Calibri"/>
                <a:ea typeface="Calibri"/>
                <a:cs typeface="Calibri"/>
                <a:sym typeface="Calibri"/>
              </a:rPr>
            </a:br>
            <a:endParaRPr sz="800" b="0" i="0" u="none" strike="noStrike" cap="none">
              <a:solidFill>
                <a:srgbClr val="7F7F7F"/>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pos="367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5"/>
        <p:cNvGrpSpPr/>
        <p:nvPr/>
      </p:nvGrpSpPr>
      <p:grpSpPr>
        <a:xfrm>
          <a:off x="0" y="0"/>
          <a:ext cx="0" cy="0"/>
          <a:chOff x="0" y="0"/>
          <a:chExt cx="0" cy="0"/>
        </a:xfrm>
      </p:grpSpPr>
      <p:sp>
        <p:nvSpPr>
          <p:cNvPr id="26" name="Google Shape;26;p3"/>
          <p:cNvSpPr txBox="1">
            <a:spLocks noGrp="1"/>
          </p:cNvSpPr>
          <p:nvPr>
            <p:ph type="dt" idx="10"/>
          </p:nvPr>
        </p:nvSpPr>
        <p:spPr>
          <a:xfrm>
            <a:off x="838200" y="6425802"/>
            <a:ext cx="27432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3"/>
          <p:cNvSpPr txBox="1">
            <a:spLocks noGrp="1"/>
          </p:cNvSpPr>
          <p:nvPr>
            <p:ph type="title"/>
          </p:nvPr>
        </p:nvSpPr>
        <p:spPr>
          <a:xfrm>
            <a:off x="838200" y="1288486"/>
            <a:ext cx="10515600" cy="535832"/>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rgbClr val="2E75B5"/>
              </a:buClr>
              <a:buSzPts val="3600"/>
              <a:buFont typeface="Calibri"/>
              <a:buNone/>
              <a:defRPr sz="3600" b="0" i="0">
                <a:solidFill>
                  <a:srgbClr val="2E75B5"/>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
          <p:cNvSpPr txBox="1">
            <a:spLocks noGrp="1"/>
          </p:cNvSpPr>
          <p:nvPr>
            <p:ph type="body" idx="1"/>
          </p:nvPr>
        </p:nvSpPr>
        <p:spPr>
          <a:xfrm>
            <a:off x="838200" y="2022851"/>
            <a:ext cx="10515600" cy="422555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000"/>
              </a:spcBef>
              <a:spcAft>
                <a:spcPts val="0"/>
              </a:spcAft>
              <a:buClr>
                <a:srgbClr val="595959"/>
              </a:buClr>
              <a:buSzPts val="2800"/>
              <a:buChar char="▪"/>
              <a:defRPr>
                <a:solidFill>
                  <a:srgbClr val="595959"/>
                </a:solidFill>
                <a:latin typeface="Calibri"/>
                <a:ea typeface="Calibri"/>
                <a:cs typeface="Calibri"/>
                <a:sym typeface="Calibri"/>
              </a:defRPr>
            </a:lvl1pPr>
            <a:lvl2pPr marL="914400" lvl="1" indent="-381000" algn="l">
              <a:lnSpc>
                <a:spcPct val="100000"/>
              </a:lnSpc>
              <a:spcBef>
                <a:spcPts val="500"/>
              </a:spcBef>
              <a:spcAft>
                <a:spcPts val="0"/>
              </a:spcAft>
              <a:buClr>
                <a:srgbClr val="595959"/>
              </a:buClr>
              <a:buSzPts val="2400"/>
              <a:buChar char="▪"/>
              <a:defRPr>
                <a:solidFill>
                  <a:srgbClr val="595959"/>
                </a:solidFill>
                <a:latin typeface="Calibri"/>
                <a:ea typeface="Calibri"/>
                <a:cs typeface="Calibri"/>
                <a:sym typeface="Calibri"/>
              </a:defRPr>
            </a:lvl2pPr>
            <a:lvl3pPr marL="1371600" lvl="2" indent="-355600" algn="l">
              <a:lnSpc>
                <a:spcPct val="100000"/>
              </a:lnSpc>
              <a:spcBef>
                <a:spcPts val="500"/>
              </a:spcBef>
              <a:spcAft>
                <a:spcPts val="0"/>
              </a:spcAft>
              <a:buClr>
                <a:srgbClr val="595959"/>
              </a:buClr>
              <a:buSzPts val="2000"/>
              <a:buChar char="▪"/>
              <a:defRPr>
                <a:solidFill>
                  <a:srgbClr val="595959"/>
                </a:solidFill>
                <a:latin typeface="Calibri"/>
                <a:ea typeface="Calibri"/>
                <a:cs typeface="Calibri"/>
                <a:sym typeface="Calibri"/>
              </a:defRPr>
            </a:lvl3pPr>
            <a:lvl4pPr marL="1828800" lvl="3" indent="-342900" algn="l">
              <a:lnSpc>
                <a:spcPct val="100000"/>
              </a:lnSpc>
              <a:spcBef>
                <a:spcPts val="500"/>
              </a:spcBef>
              <a:spcAft>
                <a:spcPts val="0"/>
              </a:spcAft>
              <a:buClr>
                <a:srgbClr val="595959"/>
              </a:buClr>
              <a:buSzPts val="1800"/>
              <a:buChar char="▪"/>
              <a:defRPr>
                <a:solidFill>
                  <a:srgbClr val="595959"/>
                </a:solidFill>
                <a:latin typeface="Calibri"/>
                <a:ea typeface="Calibri"/>
                <a:cs typeface="Calibri"/>
                <a:sym typeface="Calibri"/>
              </a:defRPr>
            </a:lvl4pPr>
            <a:lvl5pPr marL="2286000" lvl="4" indent="-342900" algn="l">
              <a:lnSpc>
                <a:spcPct val="100000"/>
              </a:lnSpc>
              <a:spcBef>
                <a:spcPts val="500"/>
              </a:spcBef>
              <a:spcAft>
                <a:spcPts val="0"/>
              </a:spcAft>
              <a:buClr>
                <a:srgbClr val="595959"/>
              </a:buClr>
              <a:buSzPts val="1800"/>
              <a:buChar char="▪"/>
              <a:defRPr>
                <a:solidFill>
                  <a:srgbClr val="595959"/>
                </a:solidFill>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
          <p:cNvSpPr/>
          <p:nvPr/>
        </p:nvSpPr>
        <p:spPr>
          <a:xfrm>
            <a:off x="0" y="0"/>
            <a:ext cx="12252960" cy="1097280"/>
          </a:xfrm>
          <a:prstGeom prst="rect">
            <a:avLst/>
          </a:prstGeom>
          <a:blipFill rotWithShape="1">
            <a:blip r:embed="rId2">
              <a:alphaModFix/>
            </a:blip>
            <a:stretch>
              <a:fillRect t="5" r="493" b="-42902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 name="Google Shape;32;p3"/>
          <p:cNvPicPr preferRelativeResize="0"/>
          <p:nvPr/>
        </p:nvPicPr>
        <p:blipFill rotWithShape="1">
          <a:blip r:embed="rId3">
            <a:alphaModFix/>
          </a:blip>
          <a:srcRect l="15240" t="36352" r="16116" b="36169"/>
          <a:stretch/>
        </p:blipFill>
        <p:spPr>
          <a:xfrm>
            <a:off x="183407" y="60956"/>
            <a:ext cx="2522199" cy="47626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4"/>
          <p:cNvSpPr txBox="1">
            <a:spLocks noGrp="1"/>
          </p:cNvSpPr>
          <p:nvPr>
            <p:ph type="dt" idx="10"/>
          </p:nvPr>
        </p:nvSpPr>
        <p:spPr>
          <a:xfrm>
            <a:off x="838200" y="6425802"/>
            <a:ext cx="27432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6" name="Google Shape;36;p4"/>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
          <p:cNvSpPr/>
          <p:nvPr/>
        </p:nvSpPr>
        <p:spPr>
          <a:xfrm>
            <a:off x="0" y="0"/>
            <a:ext cx="12252960" cy="1097280"/>
          </a:xfrm>
          <a:prstGeom prst="rect">
            <a:avLst/>
          </a:prstGeom>
          <a:blipFill rotWithShape="1">
            <a:blip r:embed="rId2">
              <a:alphaModFix/>
            </a:blip>
            <a:stretch>
              <a:fillRect t="5" r="493" b="-42902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8" name="Google Shape;38;p4"/>
          <p:cNvPicPr preferRelativeResize="0"/>
          <p:nvPr/>
        </p:nvPicPr>
        <p:blipFill rotWithShape="1">
          <a:blip r:embed="rId3">
            <a:alphaModFix/>
          </a:blip>
          <a:srcRect l="15240" t="36352" r="16116" b="36169"/>
          <a:stretch/>
        </p:blipFill>
        <p:spPr>
          <a:xfrm>
            <a:off x="183407" y="72374"/>
            <a:ext cx="2522199" cy="47626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
        <p:cNvGrpSpPr/>
        <p:nvPr/>
      </p:nvGrpSpPr>
      <p:grpSpPr>
        <a:xfrm>
          <a:off x="0" y="0"/>
          <a:ext cx="0" cy="0"/>
          <a:chOff x="0" y="0"/>
          <a:chExt cx="0" cy="0"/>
        </a:xfrm>
      </p:grpSpPr>
      <p:sp>
        <p:nvSpPr>
          <p:cNvPr id="40" name="Google Shape;40;p5"/>
          <p:cNvSpPr txBox="1">
            <a:spLocks noGrp="1"/>
          </p:cNvSpPr>
          <p:nvPr>
            <p:ph type="title"/>
          </p:nvPr>
        </p:nvSpPr>
        <p:spPr>
          <a:xfrm>
            <a:off x="831851" y="1709739"/>
            <a:ext cx="10515600" cy="254677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2E75B5"/>
              </a:buClr>
              <a:buSzPts val="6000"/>
              <a:buFont typeface="Calibri"/>
              <a:buNone/>
              <a:defRPr sz="6000">
                <a:solidFill>
                  <a:srgbClr val="2E75B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5"/>
          <p:cNvSpPr txBox="1">
            <a:spLocks noGrp="1"/>
          </p:cNvSpPr>
          <p:nvPr>
            <p:ph type="body" idx="1"/>
          </p:nvPr>
        </p:nvSpPr>
        <p:spPr>
          <a:xfrm>
            <a:off x="831851" y="447059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888888"/>
              </a:buClr>
              <a:buSzPts val="2400"/>
              <a:buNone/>
              <a:defRPr sz="2400">
                <a:solidFill>
                  <a:srgbClr val="888888"/>
                </a:solidFill>
              </a:defRPr>
            </a:lvl1pPr>
            <a:lvl2pPr marL="914400" lvl="1" indent="-228600" algn="l">
              <a:lnSpc>
                <a:spcPct val="100000"/>
              </a:lnSpc>
              <a:spcBef>
                <a:spcPts val="500"/>
              </a:spcBef>
              <a:spcAft>
                <a:spcPts val="0"/>
              </a:spcAft>
              <a:buClr>
                <a:srgbClr val="888888"/>
              </a:buClr>
              <a:buSzPts val="2000"/>
              <a:buNone/>
              <a:defRPr sz="2000">
                <a:solidFill>
                  <a:srgbClr val="888888"/>
                </a:solidFill>
              </a:defRPr>
            </a:lvl2pPr>
            <a:lvl3pPr marL="1371600" lvl="2" indent="-228600" algn="l">
              <a:lnSpc>
                <a:spcPct val="100000"/>
              </a:lnSpc>
              <a:spcBef>
                <a:spcPts val="500"/>
              </a:spcBef>
              <a:spcAft>
                <a:spcPts val="0"/>
              </a:spcAft>
              <a:buClr>
                <a:srgbClr val="888888"/>
              </a:buClr>
              <a:buSzPts val="1800"/>
              <a:buNone/>
              <a:defRPr sz="1800">
                <a:solidFill>
                  <a:srgbClr val="888888"/>
                </a:solidFill>
              </a:defRPr>
            </a:lvl3pPr>
            <a:lvl4pPr marL="1828800" lvl="3" indent="-228600" algn="l">
              <a:lnSpc>
                <a:spcPct val="100000"/>
              </a:lnSpc>
              <a:spcBef>
                <a:spcPts val="500"/>
              </a:spcBef>
              <a:spcAft>
                <a:spcPts val="0"/>
              </a:spcAft>
              <a:buClr>
                <a:srgbClr val="888888"/>
              </a:buClr>
              <a:buSzPts val="1600"/>
              <a:buNone/>
              <a:defRPr sz="1600">
                <a:solidFill>
                  <a:srgbClr val="888888"/>
                </a:solidFill>
              </a:defRPr>
            </a:lvl4pPr>
            <a:lvl5pPr marL="2286000" lvl="4" indent="-228600" algn="l">
              <a:lnSpc>
                <a:spcPct val="10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2" name="Google Shape;42;p5"/>
          <p:cNvSpPr txBox="1">
            <a:spLocks noGrp="1"/>
          </p:cNvSpPr>
          <p:nvPr>
            <p:ph type="dt" idx="10"/>
          </p:nvPr>
        </p:nvSpPr>
        <p:spPr>
          <a:xfrm>
            <a:off x="838200" y="6425802"/>
            <a:ext cx="27432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5"/>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5"/>
          <p:cNvSpPr/>
          <p:nvPr/>
        </p:nvSpPr>
        <p:spPr>
          <a:xfrm>
            <a:off x="0" y="0"/>
            <a:ext cx="12252960" cy="1097280"/>
          </a:xfrm>
          <a:prstGeom prst="rect">
            <a:avLst/>
          </a:prstGeom>
          <a:blipFill rotWithShape="1">
            <a:blip r:embed="rId2">
              <a:alphaModFix/>
            </a:blip>
            <a:stretch>
              <a:fillRect t="5" r="493" b="-42902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6" name="Google Shape;46;p5"/>
          <p:cNvPicPr preferRelativeResize="0"/>
          <p:nvPr/>
        </p:nvPicPr>
        <p:blipFill rotWithShape="1">
          <a:blip r:embed="rId3">
            <a:alphaModFix/>
          </a:blip>
          <a:srcRect l="15240" t="36352" r="16116" b="36169"/>
          <a:stretch/>
        </p:blipFill>
        <p:spPr>
          <a:xfrm>
            <a:off x="183407" y="67073"/>
            <a:ext cx="2522199" cy="47626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7"/>
        <p:cNvGrpSpPr/>
        <p:nvPr/>
      </p:nvGrpSpPr>
      <p:grpSpPr>
        <a:xfrm>
          <a:off x="0" y="0"/>
          <a:ext cx="0" cy="0"/>
          <a:chOff x="0" y="0"/>
          <a:chExt cx="0" cy="0"/>
        </a:xfrm>
      </p:grpSpPr>
      <p:sp>
        <p:nvSpPr>
          <p:cNvPr id="48" name="Google Shape;48;p6"/>
          <p:cNvSpPr txBox="1">
            <a:spLocks noGrp="1"/>
          </p:cNvSpPr>
          <p:nvPr>
            <p:ph type="body" idx="1"/>
          </p:nvPr>
        </p:nvSpPr>
        <p:spPr>
          <a:xfrm>
            <a:off x="838200" y="2038989"/>
            <a:ext cx="5181600" cy="4209415"/>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000"/>
              </a:spcBef>
              <a:spcAft>
                <a:spcPts val="0"/>
              </a:spcAft>
              <a:buClr>
                <a:srgbClr val="595959"/>
              </a:buClr>
              <a:buSzPts val="2800"/>
              <a:buChar char="▪"/>
              <a:defRPr/>
            </a:lvl1pPr>
            <a:lvl2pPr marL="914400" lvl="1" indent="-381000" algn="l">
              <a:lnSpc>
                <a:spcPct val="100000"/>
              </a:lnSpc>
              <a:spcBef>
                <a:spcPts val="500"/>
              </a:spcBef>
              <a:spcAft>
                <a:spcPts val="0"/>
              </a:spcAft>
              <a:buClr>
                <a:srgbClr val="595959"/>
              </a:buClr>
              <a:buSzPts val="2400"/>
              <a:buChar char="▪"/>
              <a:defRPr/>
            </a:lvl2pPr>
            <a:lvl3pPr marL="1371600" lvl="2" indent="-355600" algn="l">
              <a:lnSpc>
                <a:spcPct val="100000"/>
              </a:lnSpc>
              <a:spcBef>
                <a:spcPts val="500"/>
              </a:spcBef>
              <a:spcAft>
                <a:spcPts val="0"/>
              </a:spcAft>
              <a:buClr>
                <a:srgbClr val="595959"/>
              </a:buClr>
              <a:buSzPts val="2000"/>
              <a:buChar char="▪"/>
              <a:defRPr/>
            </a:lvl3pPr>
            <a:lvl4pPr marL="1828800" lvl="3" indent="-342900" algn="l">
              <a:lnSpc>
                <a:spcPct val="100000"/>
              </a:lnSpc>
              <a:spcBef>
                <a:spcPts val="500"/>
              </a:spcBef>
              <a:spcAft>
                <a:spcPts val="0"/>
              </a:spcAft>
              <a:buClr>
                <a:srgbClr val="595959"/>
              </a:buClr>
              <a:buSzPts val="1800"/>
              <a:buChar char="▪"/>
              <a:defRPr/>
            </a:lvl4pPr>
            <a:lvl5pPr marL="2286000" lvl="4" indent="-342900" algn="l">
              <a:lnSpc>
                <a:spcPct val="100000"/>
              </a:lnSpc>
              <a:spcBef>
                <a:spcPts val="500"/>
              </a:spcBef>
              <a:spcAft>
                <a:spcPts val="0"/>
              </a:spcAft>
              <a:buClr>
                <a:srgbClr val="59595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6"/>
          <p:cNvSpPr txBox="1">
            <a:spLocks noGrp="1"/>
          </p:cNvSpPr>
          <p:nvPr>
            <p:ph type="body" idx="2"/>
          </p:nvPr>
        </p:nvSpPr>
        <p:spPr>
          <a:xfrm>
            <a:off x="6172200" y="2038989"/>
            <a:ext cx="5181600" cy="4209415"/>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000"/>
              </a:spcBef>
              <a:spcAft>
                <a:spcPts val="0"/>
              </a:spcAft>
              <a:buClr>
                <a:srgbClr val="595959"/>
              </a:buClr>
              <a:buSzPts val="2800"/>
              <a:buChar char="▪"/>
              <a:defRPr/>
            </a:lvl1pPr>
            <a:lvl2pPr marL="914400" lvl="1" indent="-381000" algn="l">
              <a:lnSpc>
                <a:spcPct val="100000"/>
              </a:lnSpc>
              <a:spcBef>
                <a:spcPts val="500"/>
              </a:spcBef>
              <a:spcAft>
                <a:spcPts val="0"/>
              </a:spcAft>
              <a:buClr>
                <a:srgbClr val="595959"/>
              </a:buClr>
              <a:buSzPts val="2400"/>
              <a:buChar char="▪"/>
              <a:defRPr/>
            </a:lvl2pPr>
            <a:lvl3pPr marL="1371600" lvl="2" indent="-355600" algn="l">
              <a:lnSpc>
                <a:spcPct val="100000"/>
              </a:lnSpc>
              <a:spcBef>
                <a:spcPts val="500"/>
              </a:spcBef>
              <a:spcAft>
                <a:spcPts val="0"/>
              </a:spcAft>
              <a:buClr>
                <a:srgbClr val="595959"/>
              </a:buClr>
              <a:buSzPts val="2000"/>
              <a:buChar char="▪"/>
              <a:defRPr/>
            </a:lvl3pPr>
            <a:lvl4pPr marL="1828800" lvl="3" indent="-342900" algn="l">
              <a:lnSpc>
                <a:spcPct val="100000"/>
              </a:lnSpc>
              <a:spcBef>
                <a:spcPts val="500"/>
              </a:spcBef>
              <a:spcAft>
                <a:spcPts val="0"/>
              </a:spcAft>
              <a:buClr>
                <a:srgbClr val="595959"/>
              </a:buClr>
              <a:buSzPts val="1800"/>
              <a:buChar char="▪"/>
              <a:defRPr/>
            </a:lvl4pPr>
            <a:lvl5pPr marL="2286000" lvl="4" indent="-342900" algn="l">
              <a:lnSpc>
                <a:spcPct val="100000"/>
              </a:lnSpc>
              <a:spcBef>
                <a:spcPts val="500"/>
              </a:spcBef>
              <a:spcAft>
                <a:spcPts val="0"/>
              </a:spcAft>
              <a:buClr>
                <a:srgbClr val="59595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6"/>
          <p:cNvSpPr txBox="1">
            <a:spLocks noGrp="1"/>
          </p:cNvSpPr>
          <p:nvPr>
            <p:ph type="dt" idx="10"/>
          </p:nvPr>
        </p:nvSpPr>
        <p:spPr>
          <a:xfrm>
            <a:off x="838200" y="6425802"/>
            <a:ext cx="27432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2" name="Google Shape;52;p6"/>
          <p:cNvSpPr txBox="1">
            <a:spLocks noGrp="1"/>
          </p:cNvSpPr>
          <p:nvPr>
            <p:ph type="title"/>
          </p:nvPr>
        </p:nvSpPr>
        <p:spPr>
          <a:xfrm>
            <a:off x="838200" y="1288486"/>
            <a:ext cx="10515600" cy="535832"/>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rgbClr val="2E75B5"/>
              </a:buClr>
              <a:buSzPts val="3600"/>
              <a:buFont typeface="Calibri"/>
              <a:buNone/>
              <a:defRPr sz="3600" b="0" i="0">
                <a:solidFill>
                  <a:srgbClr val="2E75B5"/>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
          <p:cNvSpPr/>
          <p:nvPr/>
        </p:nvSpPr>
        <p:spPr>
          <a:xfrm>
            <a:off x="0" y="0"/>
            <a:ext cx="12252960" cy="1097280"/>
          </a:xfrm>
          <a:prstGeom prst="rect">
            <a:avLst/>
          </a:prstGeom>
          <a:blipFill rotWithShape="1">
            <a:blip r:embed="rId2">
              <a:alphaModFix/>
            </a:blip>
            <a:stretch>
              <a:fillRect t="5" r="493" b="-42902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5" name="Google Shape;55;p6"/>
          <p:cNvPicPr preferRelativeResize="0"/>
          <p:nvPr/>
        </p:nvPicPr>
        <p:blipFill rotWithShape="1">
          <a:blip r:embed="rId3">
            <a:alphaModFix/>
          </a:blip>
          <a:srcRect l="15240" t="36352" r="16116" b="36169"/>
          <a:stretch/>
        </p:blipFill>
        <p:spPr>
          <a:xfrm>
            <a:off x="183407" y="67073"/>
            <a:ext cx="2522199" cy="47626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6"/>
        <p:cNvGrpSpPr/>
        <p:nvPr/>
      </p:nvGrpSpPr>
      <p:grpSpPr>
        <a:xfrm>
          <a:off x="0" y="0"/>
          <a:ext cx="0" cy="0"/>
          <a:chOff x="0" y="0"/>
          <a:chExt cx="0" cy="0"/>
        </a:xfrm>
      </p:grpSpPr>
      <p:sp>
        <p:nvSpPr>
          <p:cNvPr id="57" name="Google Shape;57;p7"/>
          <p:cNvSpPr txBox="1">
            <a:spLocks noGrp="1"/>
          </p:cNvSpPr>
          <p:nvPr>
            <p:ph type="title"/>
          </p:nvPr>
        </p:nvSpPr>
        <p:spPr>
          <a:xfrm>
            <a:off x="839788" y="1305352"/>
            <a:ext cx="3932237" cy="1044655"/>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2E75B5"/>
              </a:buClr>
              <a:buSzPts val="3200"/>
              <a:buFont typeface="Calibri"/>
              <a:buNone/>
              <a:defRPr sz="3200">
                <a:solidFill>
                  <a:srgbClr val="2E75B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7"/>
          <p:cNvSpPr txBox="1">
            <a:spLocks noGrp="1"/>
          </p:cNvSpPr>
          <p:nvPr>
            <p:ph type="body" idx="1"/>
          </p:nvPr>
        </p:nvSpPr>
        <p:spPr>
          <a:xfrm>
            <a:off x="5183188" y="130746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1000"/>
              </a:spcBef>
              <a:spcAft>
                <a:spcPts val="0"/>
              </a:spcAft>
              <a:buClr>
                <a:srgbClr val="595959"/>
              </a:buClr>
              <a:buSzPts val="3200"/>
              <a:buChar char="▪"/>
              <a:defRPr sz="3200"/>
            </a:lvl1pPr>
            <a:lvl2pPr marL="914400" lvl="1" indent="-406400" algn="l">
              <a:lnSpc>
                <a:spcPct val="100000"/>
              </a:lnSpc>
              <a:spcBef>
                <a:spcPts val="500"/>
              </a:spcBef>
              <a:spcAft>
                <a:spcPts val="0"/>
              </a:spcAft>
              <a:buClr>
                <a:srgbClr val="595959"/>
              </a:buClr>
              <a:buSzPts val="2800"/>
              <a:buChar char="▪"/>
              <a:defRPr sz="2800"/>
            </a:lvl2pPr>
            <a:lvl3pPr marL="1371600" lvl="2" indent="-381000" algn="l">
              <a:lnSpc>
                <a:spcPct val="100000"/>
              </a:lnSpc>
              <a:spcBef>
                <a:spcPts val="500"/>
              </a:spcBef>
              <a:spcAft>
                <a:spcPts val="0"/>
              </a:spcAft>
              <a:buClr>
                <a:srgbClr val="595959"/>
              </a:buClr>
              <a:buSzPts val="2400"/>
              <a:buChar char="▪"/>
              <a:defRPr sz="2400"/>
            </a:lvl3pPr>
            <a:lvl4pPr marL="1828800" lvl="3" indent="-355600" algn="l">
              <a:lnSpc>
                <a:spcPct val="100000"/>
              </a:lnSpc>
              <a:spcBef>
                <a:spcPts val="500"/>
              </a:spcBef>
              <a:spcAft>
                <a:spcPts val="0"/>
              </a:spcAft>
              <a:buClr>
                <a:srgbClr val="595959"/>
              </a:buClr>
              <a:buSzPts val="2000"/>
              <a:buChar char="▪"/>
              <a:defRPr sz="2000"/>
            </a:lvl4pPr>
            <a:lvl5pPr marL="2286000" lvl="4" indent="-355600" algn="l">
              <a:lnSpc>
                <a:spcPct val="100000"/>
              </a:lnSpc>
              <a:spcBef>
                <a:spcPts val="500"/>
              </a:spcBef>
              <a:spcAft>
                <a:spcPts val="0"/>
              </a:spcAft>
              <a:buClr>
                <a:srgbClr val="595959"/>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9" name="Google Shape;59;p7"/>
          <p:cNvSpPr txBox="1">
            <a:spLocks noGrp="1"/>
          </p:cNvSpPr>
          <p:nvPr>
            <p:ph type="body" idx="2"/>
          </p:nvPr>
        </p:nvSpPr>
        <p:spPr>
          <a:xfrm>
            <a:off x="839788" y="2441448"/>
            <a:ext cx="3932237" cy="373964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595959"/>
              </a:buClr>
              <a:buSzPts val="1600"/>
              <a:buNone/>
              <a:defRPr sz="1600"/>
            </a:lvl1pPr>
            <a:lvl2pPr marL="914400" lvl="1" indent="-228600" algn="l">
              <a:lnSpc>
                <a:spcPct val="100000"/>
              </a:lnSpc>
              <a:spcBef>
                <a:spcPts val="500"/>
              </a:spcBef>
              <a:spcAft>
                <a:spcPts val="0"/>
              </a:spcAft>
              <a:buClr>
                <a:srgbClr val="595959"/>
              </a:buClr>
              <a:buSzPts val="1400"/>
              <a:buNone/>
              <a:defRPr sz="1400"/>
            </a:lvl2pPr>
            <a:lvl3pPr marL="1371600" lvl="2" indent="-228600" algn="l">
              <a:lnSpc>
                <a:spcPct val="100000"/>
              </a:lnSpc>
              <a:spcBef>
                <a:spcPts val="500"/>
              </a:spcBef>
              <a:spcAft>
                <a:spcPts val="0"/>
              </a:spcAft>
              <a:buClr>
                <a:srgbClr val="595959"/>
              </a:buClr>
              <a:buSzPts val="1200"/>
              <a:buNone/>
              <a:defRPr sz="1200"/>
            </a:lvl3pPr>
            <a:lvl4pPr marL="1828800" lvl="3" indent="-228600" algn="l">
              <a:lnSpc>
                <a:spcPct val="100000"/>
              </a:lnSpc>
              <a:spcBef>
                <a:spcPts val="500"/>
              </a:spcBef>
              <a:spcAft>
                <a:spcPts val="0"/>
              </a:spcAft>
              <a:buClr>
                <a:srgbClr val="595959"/>
              </a:buClr>
              <a:buSzPts val="1000"/>
              <a:buNone/>
              <a:defRPr sz="1000"/>
            </a:lvl4pPr>
            <a:lvl5pPr marL="2286000" lvl="4" indent="-228600" algn="l">
              <a:lnSpc>
                <a:spcPct val="100000"/>
              </a:lnSpc>
              <a:spcBef>
                <a:spcPts val="500"/>
              </a:spcBef>
              <a:spcAft>
                <a:spcPts val="0"/>
              </a:spcAft>
              <a:buClr>
                <a:srgbClr val="59595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7"/>
          <p:cNvSpPr txBox="1">
            <a:spLocks noGrp="1"/>
          </p:cNvSpPr>
          <p:nvPr>
            <p:ph type="dt" idx="10"/>
          </p:nvPr>
        </p:nvSpPr>
        <p:spPr>
          <a:xfrm>
            <a:off x="838200" y="6425802"/>
            <a:ext cx="27432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7"/>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2" name="Google Shape;62;p7"/>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
          <p:cNvSpPr/>
          <p:nvPr/>
        </p:nvSpPr>
        <p:spPr>
          <a:xfrm>
            <a:off x="0" y="0"/>
            <a:ext cx="12252960" cy="1097280"/>
          </a:xfrm>
          <a:prstGeom prst="rect">
            <a:avLst/>
          </a:prstGeom>
          <a:blipFill rotWithShape="1">
            <a:blip r:embed="rId2">
              <a:alphaModFix/>
            </a:blip>
            <a:stretch>
              <a:fillRect t="5" r="493" b="-42902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4" name="Google Shape;64;p7"/>
          <p:cNvPicPr preferRelativeResize="0"/>
          <p:nvPr/>
        </p:nvPicPr>
        <p:blipFill rotWithShape="1">
          <a:blip r:embed="rId3">
            <a:alphaModFix/>
          </a:blip>
          <a:srcRect l="15240" t="36352" r="16116" b="36169"/>
          <a:stretch/>
        </p:blipFill>
        <p:spPr>
          <a:xfrm>
            <a:off x="183407" y="72374"/>
            <a:ext cx="2522199" cy="47626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65"/>
        <p:cNvGrpSpPr/>
        <p:nvPr/>
      </p:nvGrpSpPr>
      <p:grpSpPr>
        <a:xfrm>
          <a:off x="0" y="0"/>
          <a:ext cx="0" cy="0"/>
          <a:chOff x="0" y="0"/>
          <a:chExt cx="0" cy="0"/>
        </a:xfrm>
      </p:grpSpPr>
      <p:sp>
        <p:nvSpPr>
          <p:cNvPr id="66" name="Google Shape;66;p8"/>
          <p:cNvSpPr>
            <a:spLocks noGrp="1"/>
          </p:cNvSpPr>
          <p:nvPr>
            <p:ph type="pic" idx="2"/>
          </p:nvPr>
        </p:nvSpPr>
        <p:spPr>
          <a:xfrm>
            <a:off x="5183188" y="1305352"/>
            <a:ext cx="6172200" cy="4555698"/>
          </a:xfrm>
          <a:prstGeom prst="rect">
            <a:avLst/>
          </a:prstGeom>
          <a:noFill/>
          <a:ln>
            <a:noFill/>
          </a:ln>
        </p:spPr>
      </p:sp>
      <p:sp>
        <p:nvSpPr>
          <p:cNvPr id="67" name="Google Shape;67;p8"/>
          <p:cNvSpPr txBox="1">
            <a:spLocks noGrp="1"/>
          </p:cNvSpPr>
          <p:nvPr>
            <p:ph type="dt" idx="10"/>
          </p:nvPr>
        </p:nvSpPr>
        <p:spPr>
          <a:xfrm>
            <a:off x="838200" y="6425802"/>
            <a:ext cx="27432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8"/>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9" name="Google Shape;69;p8"/>
          <p:cNvSpPr txBox="1">
            <a:spLocks noGrp="1"/>
          </p:cNvSpPr>
          <p:nvPr>
            <p:ph type="title"/>
          </p:nvPr>
        </p:nvSpPr>
        <p:spPr>
          <a:xfrm>
            <a:off x="839788" y="1305352"/>
            <a:ext cx="3932237" cy="1044655"/>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2E75B5"/>
              </a:buClr>
              <a:buSzPts val="3200"/>
              <a:buFont typeface="Calibri"/>
              <a:buNone/>
              <a:defRPr sz="3200">
                <a:solidFill>
                  <a:srgbClr val="2E75B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8"/>
          <p:cNvSpPr txBox="1">
            <a:spLocks noGrp="1"/>
          </p:cNvSpPr>
          <p:nvPr>
            <p:ph type="body" idx="1"/>
          </p:nvPr>
        </p:nvSpPr>
        <p:spPr>
          <a:xfrm>
            <a:off x="839788" y="2441448"/>
            <a:ext cx="3932237" cy="373964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595959"/>
              </a:buClr>
              <a:buSzPts val="1600"/>
              <a:buNone/>
              <a:defRPr sz="1600"/>
            </a:lvl1pPr>
            <a:lvl2pPr marL="914400" lvl="1" indent="-228600" algn="l">
              <a:lnSpc>
                <a:spcPct val="100000"/>
              </a:lnSpc>
              <a:spcBef>
                <a:spcPts val="500"/>
              </a:spcBef>
              <a:spcAft>
                <a:spcPts val="0"/>
              </a:spcAft>
              <a:buClr>
                <a:srgbClr val="595959"/>
              </a:buClr>
              <a:buSzPts val="1400"/>
              <a:buNone/>
              <a:defRPr sz="1400"/>
            </a:lvl2pPr>
            <a:lvl3pPr marL="1371600" lvl="2" indent="-228600" algn="l">
              <a:lnSpc>
                <a:spcPct val="100000"/>
              </a:lnSpc>
              <a:spcBef>
                <a:spcPts val="500"/>
              </a:spcBef>
              <a:spcAft>
                <a:spcPts val="0"/>
              </a:spcAft>
              <a:buClr>
                <a:srgbClr val="595959"/>
              </a:buClr>
              <a:buSzPts val="1200"/>
              <a:buNone/>
              <a:defRPr sz="1200"/>
            </a:lvl3pPr>
            <a:lvl4pPr marL="1828800" lvl="3" indent="-228600" algn="l">
              <a:lnSpc>
                <a:spcPct val="100000"/>
              </a:lnSpc>
              <a:spcBef>
                <a:spcPts val="500"/>
              </a:spcBef>
              <a:spcAft>
                <a:spcPts val="0"/>
              </a:spcAft>
              <a:buClr>
                <a:srgbClr val="595959"/>
              </a:buClr>
              <a:buSzPts val="1000"/>
              <a:buNone/>
              <a:defRPr sz="1000"/>
            </a:lvl4pPr>
            <a:lvl5pPr marL="2286000" lvl="4" indent="-228600" algn="l">
              <a:lnSpc>
                <a:spcPct val="100000"/>
              </a:lnSpc>
              <a:spcBef>
                <a:spcPts val="500"/>
              </a:spcBef>
              <a:spcAft>
                <a:spcPts val="0"/>
              </a:spcAft>
              <a:buClr>
                <a:srgbClr val="59595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8"/>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8"/>
          <p:cNvSpPr/>
          <p:nvPr/>
        </p:nvSpPr>
        <p:spPr>
          <a:xfrm>
            <a:off x="0" y="0"/>
            <a:ext cx="12252960" cy="1097280"/>
          </a:xfrm>
          <a:prstGeom prst="rect">
            <a:avLst/>
          </a:prstGeom>
          <a:blipFill rotWithShape="1">
            <a:blip r:embed="rId2">
              <a:alphaModFix/>
            </a:blip>
            <a:stretch>
              <a:fillRect t="5" r="493" b="-42902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3" name="Google Shape;73;p8"/>
          <p:cNvPicPr preferRelativeResize="0"/>
          <p:nvPr/>
        </p:nvPicPr>
        <p:blipFill rotWithShape="1">
          <a:blip r:embed="rId3">
            <a:alphaModFix/>
          </a:blip>
          <a:srcRect l="15240" t="36352" r="16116" b="36169"/>
          <a:stretch/>
        </p:blipFill>
        <p:spPr>
          <a:xfrm>
            <a:off x="183407" y="67073"/>
            <a:ext cx="2522199" cy="47626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2E75B5"/>
              </a:buClr>
              <a:buSzPts val="3600"/>
              <a:buFont typeface="Calibri"/>
              <a:buNone/>
              <a:defRPr sz="3600" b="0" i="0" u="none" strike="noStrike" cap="none">
                <a:solidFill>
                  <a:srgbClr val="2E75B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1000"/>
              </a:spcBef>
              <a:spcAft>
                <a:spcPts val="0"/>
              </a:spcAft>
              <a:buClr>
                <a:srgbClr val="595959"/>
              </a:buClr>
              <a:buSzPts val="2800"/>
              <a:buFont typeface="Noto Sans Symbols"/>
              <a:buChar char="▪"/>
              <a:defRPr sz="2800" b="0" i="0" u="none" strike="noStrike" cap="none">
                <a:solidFill>
                  <a:srgbClr val="595959"/>
                </a:solidFill>
                <a:latin typeface="Calibri"/>
                <a:ea typeface="Calibri"/>
                <a:cs typeface="Calibri"/>
                <a:sym typeface="Calibri"/>
              </a:defRPr>
            </a:lvl1pPr>
            <a:lvl2pPr marL="914400" marR="0" lvl="1" indent="-381000" algn="l" rtl="0">
              <a:lnSpc>
                <a:spcPct val="100000"/>
              </a:lnSpc>
              <a:spcBef>
                <a:spcPts val="500"/>
              </a:spcBef>
              <a:spcAft>
                <a:spcPts val="0"/>
              </a:spcAft>
              <a:buClr>
                <a:srgbClr val="595959"/>
              </a:buClr>
              <a:buSzPts val="2400"/>
              <a:buFont typeface="Noto Sans Symbols"/>
              <a:buChar char="▪"/>
              <a:defRPr sz="2400" b="0" i="0" u="none" strike="noStrike" cap="none">
                <a:solidFill>
                  <a:srgbClr val="595959"/>
                </a:solidFill>
                <a:latin typeface="Calibri"/>
                <a:ea typeface="Calibri"/>
                <a:cs typeface="Calibri"/>
                <a:sym typeface="Calibri"/>
              </a:defRPr>
            </a:lvl2pPr>
            <a:lvl3pPr marL="1371600" marR="0" lvl="2" indent="-355600" algn="l" rtl="0">
              <a:lnSpc>
                <a:spcPct val="100000"/>
              </a:lnSpc>
              <a:spcBef>
                <a:spcPts val="500"/>
              </a:spcBef>
              <a:spcAft>
                <a:spcPts val="0"/>
              </a:spcAft>
              <a:buClr>
                <a:srgbClr val="595959"/>
              </a:buClr>
              <a:buSzPts val="2000"/>
              <a:buFont typeface="Noto Sans Symbols"/>
              <a:buChar char="▪"/>
              <a:defRPr sz="2000" b="0" i="0" u="none" strike="noStrike" cap="none">
                <a:solidFill>
                  <a:srgbClr val="595959"/>
                </a:solidFill>
                <a:latin typeface="Calibri"/>
                <a:ea typeface="Calibri"/>
                <a:cs typeface="Calibri"/>
                <a:sym typeface="Calibri"/>
              </a:defRPr>
            </a:lvl3pPr>
            <a:lvl4pPr marL="1828800" marR="0" lvl="3" indent="-342900" algn="l" rtl="0">
              <a:lnSpc>
                <a:spcPct val="100000"/>
              </a:lnSpc>
              <a:spcBef>
                <a:spcPts val="500"/>
              </a:spcBef>
              <a:spcAft>
                <a:spcPts val="0"/>
              </a:spcAft>
              <a:buClr>
                <a:srgbClr val="595959"/>
              </a:buClr>
              <a:buSzPts val="1800"/>
              <a:buFont typeface="Noto Sans Symbols"/>
              <a:buChar char="▪"/>
              <a:defRPr sz="1800" b="0" i="0" u="none" strike="noStrike" cap="none">
                <a:solidFill>
                  <a:srgbClr val="595959"/>
                </a:solidFill>
                <a:latin typeface="Calibri"/>
                <a:ea typeface="Calibri"/>
                <a:cs typeface="Calibri"/>
                <a:sym typeface="Calibri"/>
              </a:defRPr>
            </a:lvl4pPr>
            <a:lvl5pPr marL="2286000" marR="0" lvl="4" indent="-342900" algn="l" rtl="0">
              <a:lnSpc>
                <a:spcPct val="100000"/>
              </a:lnSpc>
              <a:spcBef>
                <a:spcPts val="500"/>
              </a:spcBef>
              <a:spcAft>
                <a:spcPts val="0"/>
              </a:spcAft>
              <a:buClr>
                <a:srgbClr val="595959"/>
              </a:buClr>
              <a:buSzPts val="1800"/>
              <a:buFont typeface="Noto Sans Symbols"/>
              <a:buChar char="▪"/>
              <a:defRPr sz="1800" b="0" i="0" u="none" strike="noStrike" cap="none">
                <a:solidFill>
                  <a:srgbClr val="595959"/>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425802"/>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9"/>
          <p:cNvSpPr txBox="1">
            <a:spLocks noGrp="1"/>
          </p:cNvSpPr>
          <p:nvPr>
            <p:ph type="ctrTitle"/>
          </p:nvPr>
        </p:nvSpPr>
        <p:spPr>
          <a:xfrm>
            <a:off x="6024095" y="-153595"/>
            <a:ext cx="5519100" cy="2387700"/>
          </a:xfrm>
          <a:prstGeom prst="rect">
            <a:avLst/>
          </a:prstGeom>
          <a:noFill/>
          <a:ln>
            <a:noFill/>
          </a:ln>
        </p:spPr>
        <p:txBody>
          <a:bodyPr spcFirstLastPara="1" wrap="square" lIns="0" tIns="45700" rIns="91425" bIns="45700" anchor="b" anchorCtr="0">
            <a:normAutofit/>
          </a:bodyPr>
          <a:lstStyle/>
          <a:p>
            <a:pPr marL="0" lvl="0" indent="0" algn="ctr" rtl="0">
              <a:lnSpc>
                <a:spcPct val="75000"/>
              </a:lnSpc>
              <a:spcBef>
                <a:spcPts val="0"/>
              </a:spcBef>
              <a:spcAft>
                <a:spcPts val="0"/>
              </a:spcAft>
              <a:buClr>
                <a:srgbClr val="2E75B5"/>
              </a:buClr>
              <a:buSzPts val="4800"/>
              <a:buFont typeface="Calibri"/>
              <a:buNone/>
            </a:pPr>
            <a:r>
              <a:rPr lang="en-US" sz="2400" b="1" dirty="0"/>
              <a:t>TACCS™</a:t>
            </a:r>
            <a:endParaRPr sz="2400" b="1" dirty="0"/>
          </a:p>
          <a:p>
            <a:pPr marL="0" lvl="0" indent="0" algn="ctr" rtl="0">
              <a:lnSpc>
                <a:spcPct val="75000"/>
              </a:lnSpc>
              <a:spcBef>
                <a:spcPts val="0"/>
              </a:spcBef>
              <a:spcAft>
                <a:spcPts val="0"/>
              </a:spcAft>
              <a:buClr>
                <a:srgbClr val="2E75B5"/>
              </a:buClr>
              <a:buSzPts val="2000"/>
              <a:buFont typeface="Calibri"/>
              <a:buNone/>
            </a:pPr>
            <a:r>
              <a:rPr lang="en-US" sz="2400" b="1" i="1" dirty="0"/>
              <a:t>(Touch Assisted Command and Control System) </a:t>
            </a:r>
            <a:br>
              <a:rPr lang="en-US" sz="2400" b="1" dirty="0"/>
            </a:br>
            <a:br>
              <a:rPr lang="en-US" sz="1800" b="1" dirty="0"/>
            </a:br>
            <a:r>
              <a:rPr lang="en-US" sz="2400" b="1" dirty="0"/>
              <a:t>Supply Chain Technology</a:t>
            </a:r>
            <a:br>
              <a:rPr lang="en-US" sz="2400" b="1" dirty="0"/>
            </a:br>
            <a:r>
              <a:rPr lang="en-US" sz="2400" b="1" dirty="0"/>
              <a:t>Sustainment Capabilities</a:t>
            </a:r>
            <a:endParaRPr sz="2400" b="1" dirty="0"/>
          </a:p>
        </p:txBody>
      </p:sp>
      <p:pic>
        <p:nvPicPr>
          <p:cNvPr id="79" name="Google Shape;79;p9"/>
          <p:cNvPicPr preferRelativeResize="0"/>
          <p:nvPr/>
        </p:nvPicPr>
        <p:blipFill rotWithShape="1">
          <a:blip r:embed="rId3">
            <a:alphaModFix/>
          </a:blip>
          <a:srcRect l="15240" t="36352" r="16116" b="36169"/>
          <a:stretch/>
        </p:blipFill>
        <p:spPr>
          <a:xfrm>
            <a:off x="493161" y="3011067"/>
            <a:ext cx="3965251" cy="835866"/>
          </a:xfrm>
          <a:prstGeom prst="rect">
            <a:avLst/>
          </a:prstGeom>
          <a:noFill/>
          <a:ln>
            <a:noFill/>
          </a:ln>
        </p:spPr>
      </p:pic>
      <p:sp>
        <p:nvSpPr>
          <p:cNvPr id="80" name="Google Shape;80;p9"/>
          <p:cNvSpPr txBox="1"/>
          <p:nvPr/>
        </p:nvSpPr>
        <p:spPr>
          <a:xfrm>
            <a:off x="-267629" y="5664820"/>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1" name="Google Shape;81;p9"/>
          <p:cNvSpPr txBox="1"/>
          <p:nvPr/>
        </p:nvSpPr>
        <p:spPr>
          <a:xfrm>
            <a:off x="6876675" y="2375850"/>
            <a:ext cx="3965400" cy="203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b="0" i="0" u="none" strike="noStrike" cap="none" dirty="0">
                <a:solidFill>
                  <a:srgbClr val="262626"/>
                </a:solidFill>
                <a:latin typeface="Calibri"/>
                <a:ea typeface="Calibri"/>
                <a:cs typeface="Calibri"/>
                <a:sym typeface="Calibri"/>
              </a:rPr>
              <a:t>Company Name:   Priority 5 Holdings, Inc.</a:t>
            </a:r>
            <a:endParaRPr b="0" i="0" u="none" strike="noStrike" cap="none" dirty="0">
              <a:solidFill>
                <a:srgbClr val="26262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b="0" i="0" u="none" strike="noStrike" cap="none" dirty="0">
                <a:solidFill>
                  <a:srgbClr val="262626"/>
                </a:solidFill>
                <a:latin typeface="Calibri"/>
                <a:ea typeface="Calibri"/>
                <a:cs typeface="Calibri"/>
                <a:sym typeface="Calibri"/>
              </a:rPr>
              <a:t>Company Website:  Priority5.com</a:t>
            </a:r>
            <a:endParaRPr b="0" i="0" u="none" strike="noStrike" cap="none" dirty="0">
              <a:solidFill>
                <a:srgbClr val="26262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b="0" i="0" u="none" strike="noStrike" cap="none" dirty="0">
                <a:solidFill>
                  <a:srgbClr val="262626"/>
                </a:solidFill>
                <a:latin typeface="Calibri"/>
                <a:ea typeface="Calibri"/>
                <a:cs typeface="Calibri"/>
                <a:sym typeface="Calibri"/>
              </a:rPr>
              <a:t>P</a:t>
            </a:r>
            <a:r>
              <a:rPr lang="en-US" dirty="0">
                <a:solidFill>
                  <a:srgbClr val="262626"/>
                </a:solidFill>
                <a:latin typeface="Calibri"/>
                <a:ea typeface="Calibri"/>
                <a:cs typeface="Calibri"/>
                <a:sym typeface="Calibri"/>
              </a:rPr>
              <a:t>OC</a:t>
            </a:r>
            <a:r>
              <a:rPr lang="en-US" b="0" i="0" u="none" strike="noStrike" cap="none" dirty="0">
                <a:solidFill>
                  <a:srgbClr val="262626"/>
                </a:solidFill>
                <a:latin typeface="Calibri"/>
                <a:ea typeface="Calibri"/>
                <a:cs typeface="Calibri"/>
                <a:sym typeface="Calibri"/>
              </a:rPr>
              <a:t>:  Chuck Miller</a:t>
            </a:r>
            <a:endParaRPr b="0" i="0" u="none" strike="noStrike" cap="none" dirty="0">
              <a:solidFill>
                <a:srgbClr val="26262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b="0" i="0" u="none" strike="noStrike" cap="none" dirty="0">
                <a:solidFill>
                  <a:srgbClr val="262626"/>
                </a:solidFill>
                <a:latin typeface="Calibri"/>
                <a:ea typeface="Calibri"/>
                <a:cs typeface="Calibri"/>
                <a:sym typeface="Calibri"/>
              </a:rPr>
              <a:t>Title:  President &amp; CEO</a:t>
            </a:r>
            <a:endParaRPr b="0" i="0" u="none" strike="noStrike" cap="none" dirty="0">
              <a:solidFill>
                <a:srgbClr val="26262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b="0" i="0" u="none" strike="noStrike" cap="none" dirty="0">
                <a:solidFill>
                  <a:srgbClr val="262626"/>
                </a:solidFill>
                <a:latin typeface="Calibri"/>
                <a:ea typeface="Calibri"/>
                <a:cs typeface="Calibri"/>
                <a:sym typeface="Calibri"/>
              </a:rPr>
              <a:t>Address:  75 </a:t>
            </a:r>
            <a:r>
              <a:rPr lang="en-US" dirty="0">
                <a:solidFill>
                  <a:srgbClr val="262626"/>
                </a:solidFill>
                <a:latin typeface="Calibri"/>
                <a:ea typeface="Calibri"/>
                <a:cs typeface="Calibri"/>
                <a:sym typeface="Calibri"/>
              </a:rPr>
              <a:t>2nd</a:t>
            </a:r>
            <a:r>
              <a:rPr lang="en-US" b="0" i="0" u="none" strike="noStrike" cap="none" dirty="0">
                <a:solidFill>
                  <a:srgbClr val="262626"/>
                </a:solidFill>
                <a:latin typeface="Calibri"/>
                <a:ea typeface="Calibri"/>
                <a:cs typeface="Calibri"/>
                <a:sym typeface="Calibri"/>
              </a:rPr>
              <a:t> Ave., Suite 450, </a:t>
            </a:r>
            <a:endParaRPr b="0" i="0" u="none" strike="noStrike" cap="none" dirty="0">
              <a:solidFill>
                <a:srgbClr val="26262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b="0" i="0" u="none" strike="noStrike" cap="none" dirty="0">
                <a:solidFill>
                  <a:srgbClr val="262626"/>
                </a:solidFill>
                <a:latin typeface="Calibri"/>
                <a:ea typeface="Calibri"/>
                <a:cs typeface="Calibri"/>
                <a:sym typeface="Calibri"/>
              </a:rPr>
              <a:t>                  Needham, MA 02494</a:t>
            </a:r>
            <a:endParaRPr b="0" i="0" u="none" strike="noStrike" cap="none" dirty="0">
              <a:solidFill>
                <a:srgbClr val="26262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b="0" i="0" u="none" strike="noStrike" cap="none" dirty="0">
                <a:solidFill>
                  <a:srgbClr val="262626"/>
                </a:solidFill>
                <a:latin typeface="Calibri"/>
                <a:ea typeface="Calibri"/>
                <a:cs typeface="Calibri"/>
                <a:sym typeface="Calibri"/>
              </a:rPr>
              <a:t>Email:  chuck.miller@priority5.com</a:t>
            </a:r>
            <a:endParaRPr b="0" i="0" u="none" strike="noStrike" cap="none" dirty="0">
              <a:solidFill>
                <a:srgbClr val="26262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b="0" i="0" u="none" strike="noStrike" cap="none" dirty="0">
                <a:solidFill>
                  <a:srgbClr val="262626"/>
                </a:solidFill>
                <a:latin typeface="Calibri"/>
                <a:ea typeface="Calibri"/>
                <a:cs typeface="Calibri"/>
                <a:sym typeface="Calibri"/>
              </a:rPr>
              <a:t>Contact Phone:  617-391-9501</a:t>
            </a:r>
            <a:endParaRPr b="0" i="0" u="none" strike="noStrike" cap="none" dirty="0">
              <a:solidFill>
                <a:srgbClr val="26262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b="0" i="0" u="none" strike="noStrike" cap="none" dirty="0">
                <a:solidFill>
                  <a:srgbClr val="262626"/>
                </a:solidFill>
                <a:latin typeface="Calibri"/>
                <a:ea typeface="Calibri"/>
                <a:cs typeface="Calibri"/>
                <a:sym typeface="Calibri"/>
              </a:rPr>
              <a:t>Date of </a:t>
            </a:r>
            <a:r>
              <a:rPr lang="en-US" dirty="0">
                <a:solidFill>
                  <a:srgbClr val="262626"/>
                </a:solidFill>
                <a:latin typeface="Calibri"/>
                <a:ea typeface="Calibri"/>
                <a:cs typeface="Calibri"/>
                <a:sym typeface="Calibri"/>
              </a:rPr>
              <a:t>Submittal</a:t>
            </a:r>
            <a:r>
              <a:rPr lang="en-US" b="0" i="0" u="none" strike="noStrike" cap="none" dirty="0">
                <a:solidFill>
                  <a:srgbClr val="262626"/>
                </a:solidFill>
                <a:latin typeface="Calibri"/>
                <a:ea typeface="Calibri"/>
                <a:cs typeface="Calibri"/>
                <a:sym typeface="Calibri"/>
              </a:rPr>
              <a:t>:  25 </a:t>
            </a:r>
            <a:r>
              <a:rPr lang="en-US" dirty="0">
                <a:solidFill>
                  <a:srgbClr val="262626"/>
                </a:solidFill>
                <a:latin typeface="Calibri"/>
                <a:ea typeface="Calibri"/>
                <a:cs typeface="Calibri"/>
                <a:sym typeface="Calibri"/>
              </a:rPr>
              <a:t>September 25 2024</a:t>
            </a:r>
            <a:endParaRPr b="0" i="0" u="none" strike="noStrike" cap="none" dirty="0">
              <a:solidFill>
                <a:srgbClr val="262626"/>
              </a:solidFill>
              <a:latin typeface="Calibri"/>
              <a:ea typeface="Calibri"/>
              <a:cs typeface="Calibri"/>
              <a:sym typeface="Calibri"/>
            </a:endParaRPr>
          </a:p>
        </p:txBody>
      </p:sp>
      <p:sp>
        <p:nvSpPr>
          <p:cNvPr id="82" name="Google Shape;82;p9"/>
          <p:cNvSpPr txBox="1"/>
          <p:nvPr/>
        </p:nvSpPr>
        <p:spPr>
          <a:xfrm>
            <a:off x="5996025" y="4549500"/>
            <a:ext cx="5726700" cy="18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rgbClr val="595959"/>
                </a:solidFill>
                <a:latin typeface="Calibri"/>
                <a:ea typeface="Calibri"/>
                <a:cs typeface="Calibri"/>
                <a:sym typeface="Calibri"/>
              </a:rPr>
              <a:t>This solution brief includes data that shall not be disclosed outside the Government, except to non-government personnel for evaluation purposes, and shall not be duplicated, used, or disclosed - in whole or in part - for any purpose other than to evaluate this submission. If, however, an agreement is awarded to this company as a result of - or in connection with - the submission of this data, the Government shall have the right to duplicate, use, or disclose the data to the extent agreed upon by both parties in the resulting agreement. This restriction does not limit the Government's right to use information contained in this data if it is obtained from another source without restriction. The data subject to this restriction are contained in sheets 2-15.</a:t>
            </a:r>
            <a:endParaRPr sz="1200">
              <a:solidFill>
                <a:srgbClr val="595959"/>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8"/>
          <p:cNvSpPr txBox="1">
            <a:spLocks noGrp="1"/>
          </p:cNvSpPr>
          <p:nvPr>
            <p:ph type="sldNum" idx="12"/>
          </p:nvPr>
        </p:nvSpPr>
        <p:spPr>
          <a:xfrm>
            <a:off x="8610600" y="6425802"/>
            <a:ext cx="27432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10</a:t>
            </a:fld>
            <a:endParaRPr/>
          </a:p>
        </p:txBody>
      </p:sp>
      <p:sp>
        <p:nvSpPr>
          <p:cNvPr id="178" name="Google Shape;178;p18"/>
          <p:cNvSpPr txBox="1"/>
          <p:nvPr/>
        </p:nvSpPr>
        <p:spPr>
          <a:xfrm>
            <a:off x="0" y="1347312"/>
            <a:ext cx="12192000" cy="578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rgbClr val="262626"/>
                </a:solidFill>
                <a:latin typeface="Calibri"/>
                <a:ea typeface="Calibri"/>
                <a:cs typeface="Calibri"/>
                <a:sym typeface="Calibri"/>
              </a:rPr>
              <a:t>“What If” analysis shows impacts of supply chain disruptions</a:t>
            </a:r>
            <a:endParaRPr sz="2000" b="1" i="0" u="none" strike="noStrike" cap="none">
              <a:solidFill>
                <a:srgbClr val="262626"/>
              </a:solidFill>
              <a:latin typeface="Calibri"/>
              <a:ea typeface="Calibri"/>
              <a:cs typeface="Calibri"/>
              <a:sym typeface="Calibri"/>
            </a:endParaRPr>
          </a:p>
        </p:txBody>
      </p:sp>
      <p:sp>
        <p:nvSpPr>
          <p:cNvPr id="179" name="Google Shape;179;p18"/>
          <p:cNvSpPr txBox="1"/>
          <p:nvPr/>
        </p:nvSpPr>
        <p:spPr>
          <a:xfrm>
            <a:off x="407300" y="2216875"/>
            <a:ext cx="4626900" cy="37856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The TACCS™ recovery module shows time to repair damage to container port , indicating need for fuel convoy from the north</a:t>
            </a:r>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The addition of a micro nuclear power plant reduces the need for multiple convoys</a:t>
            </a:r>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rgbClr val="262626"/>
                </a:solidFill>
                <a:latin typeface="Calibri"/>
                <a:ea typeface="Calibri"/>
                <a:cs typeface="Calibri"/>
                <a:sym typeface="Calibri"/>
              </a:rPr>
              <a:t>Corrective action is prioritized based on the mission impacts and resource availability</a:t>
            </a:r>
            <a:endParaRPr/>
          </a:p>
        </p:txBody>
      </p:sp>
      <p:sp>
        <p:nvSpPr>
          <p:cNvPr id="180" name="Google Shape;180;p18"/>
          <p:cNvSpPr txBox="1"/>
          <p:nvPr/>
        </p:nvSpPr>
        <p:spPr>
          <a:xfrm>
            <a:off x="8320131" y="67098"/>
            <a:ext cx="3798600"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i="0" u="none" strike="noStrike" cap="none" dirty="0">
                <a:solidFill>
                  <a:schemeClr val="lt1"/>
                </a:solidFill>
                <a:latin typeface="Calibri"/>
                <a:ea typeface="Calibri"/>
                <a:cs typeface="Calibri"/>
                <a:sym typeface="Calibri"/>
              </a:rPr>
              <a:t>Strategic Impact - Convoys</a:t>
            </a:r>
            <a:endParaRPr sz="2000" b="1" i="0" u="none" strike="noStrike" cap="none" dirty="0">
              <a:solidFill>
                <a:schemeClr val="lt1"/>
              </a:solidFill>
              <a:latin typeface="Calibri"/>
              <a:ea typeface="Calibri"/>
              <a:cs typeface="Calibri"/>
              <a:sym typeface="Calibri"/>
            </a:endParaRPr>
          </a:p>
        </p:txBody>
      </p:sp>
      <p:sp>
        <p:nvSpPr>
          <p:cNvPr id="181" name="Google Shape;181;p18"/>
          <p:cNvSpPr txBox="1">
            <a:spLocks noGrp="1"/>
          </p:cNvSpPr>
          <p:nvPr>
            <p:ph type="ftr" idx="11"/>
          </p:nvPr>
        </p:nvSpPr>
        <p:spPr>
          <a:xfrm>
            <a:off x="4038600" y="6425802"/>
            <a:ext cx="41148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 </a:t>
            </a:r>
            <a:br>
              <a:rPr lang="en-US"/>
            </a:br>
            <a:endParaRPr/>
          </a:p>
        </p:txBody>
      </p:sp>
      <p:pic>
        <p:nvPicPr>
          <p:cNvPr id="2" name="Slide8_take2.mp4">
            <a:hlinkClick r:id="" action="ppaction://media"/>
            <a:extLst>
              <a:ext uri="{FF2B5EF4-FFF2-40B4-BE49-F238E27FC236}">
                <a16:creationId xmlns:a16="http://schemas.microsoft.com/office/drawing/2014/main" id="{D39EB6DA-013D-17C9-0D24-2DC99E9EF14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54725" y="2349028"/>
            <a:ext cx="6729975" cy="3785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9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9"/>
          <p:cNvSpPr txBox="1">
            <a:spLocks noGrp="1"/>
          </p:cNvSpPr>
          <p:nvPr>
            <p:ph type="sldNum" idx="12"/>
          </p:nvPr>
        </p:nvSpPr>
        <p:spPr>
          <a:xfrm>
            <a:off x="8610600" y="6425802"/>
            <a:ext cx="27432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11</a:t>
            </a:fld>
            <a:endParaRPr/>
          </a:p>
        </p:txBody>
      </p:sp>
      <p:sp>
        <p:nvSpPr>
          <p:cNvPr id="188" name="Google Shape;188;p19"/>
          <p:cNvSpPr txBox="1"/>
          <p:nvPr/>
        </p:nvSpPr>
        <p:spPr>
          <a:xfrm>
            <a:off x="0" y="1413527"/>
            <a:ext cx="12192000" cy="672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rgbClr val="262626"/>
                </a:solidFill>
                <a:latin typeface="Calibri"/>
                <a:ea typeface="Calibri"/>
                <a:cs typeface="Calibri"/>
                <a:sym typeface="Calibri"/>
              </a:rPr>
              <a:t>The Blue Force is defending a town accessible to the Red Force by bridge or a shallow river crossing</a:t>
            </a:r>
            <a:endParaRPr sz="2000" b="1" i="0" u="none" strike="noStrike" cap="none">
              <a:solidFill>
                <a:srgbClr val="262626"/>
              </a:solidFill>
              <a:latin typeface="Calibri"/>
              <a:ea typeface="Calibri"/>
              <a:cs typeface="Calibri"/>
              <a:sym typeface="Calibri"/>
            </a:endParaRPr>
          </a:p>
        </p:txBody>
      </p:sp>
      <p:sp>
        <p:nvSpPr>
          <p:cNvPr id="189" name="Google Shape;189;p19"/>
          <p:cNvSpPr txBox="1"/>
          <p:nvPr/>
        </p:nvSpPr>
        <p:spPr>
          <a:xfrm>
            <a:off x="565602" y="2456905"/>
            <a:ext cx="5019300" cy="317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Armaments include DE weapons,  and diesel and electric vehicles</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Need power to keep electric vehicle mounted DE weapons at full charge</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User displays are configured for quick access to data that impacts both weapons and mobility</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p:txBody>
      </p:sp>
      <p:sp>
        <p:nvSpPr>
          <p:cNvPr id="190" name="Google Shape;190;p19"/>
          <p:cNvSpPr txBox="1"/>
          <p:nvPr/>
        </p:nvSpPr>
        <p:spPr>
          <a:xfrm>
            <a:off x="8976946" y="63858"/>
            <a:ext cx="3049953"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dirty="0">
                <a:solidFill>
                  <a:schemeClr val="lt1"/>
                </a:solidFill>
                <a:latin typeface="Calibri"/>
                <a:ea typeface="Calibri"/>
                <a:cs typeface="Calibri"/>
                <a:sym typeface="Calibri"/>
              </a:rPr>
              <a:t>Contingency Planning</a:t>
            </a:r>
            <a:endParaRPr sz="2000" b="1" i="0" u="none" strike="noStrike" cap="none" dirty="0">
              <a:solidFill>
                <a:schemeClr val="lt1"/>
              </a:solidFill>
              <a:latin typeface="Calibri"/>
              <a:ea typeface="Calibri"/>
              <a:cs typeface="Calibri"/>
              <a:sym typeface="Calibri"/>
            </a:endParaRPr>
          </a:p>
        </p:txBody>
      </p:sp>
      <p:sp>
        <p:nvSpPr>
          <p:cNvPr id="191" name="Google Shape;191;p19"/>
          <p:cNvSpPr txBox="1">
            <a:spLocks noGrp="1"/>
          </p:cNvSpPr>
          <p:nvPr>
            <p:ph type="ftr" idx="11"/>
          </p:nvPr>
        </p:nvSpPr>
        <p:spPr>
          <a:xfrm>
            <a:off x="4038600" y="6425802"/>
            <a:ext cx="41148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 </a:t>
            </a:r>
            <a:br>
              <a:rPr lang="en-US"/>
            </a:br>
            <a:endParaRPr/>
          </a:p>
        </p:txBody>
      </p:sp>
      <p:pic>
        <p:nvPicPr>
          <p:cNvPr id="2" name="Slide10.mp4">
            <a:hlinkClick r:id="" action="ppaction://media"/>
            <a:extLst>
              <a:ext uri="{FF2B5EF4-FFF2-40B4-BE49-F238E27FC236}">
                <a16:creationId xmlns:a16="http://schemas.microsoft.com/office/drawing/2014/main" id="{DE9D13F0-50C8-2427-DFAF-5F66BB9BFE6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11610" y="2395414"/>
            <a:ext cx="6615289" cy="3721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0"/>
          <p:cNvSpPr txBox="1">
            <a:spLocks noGrp="1"/>
          </p:cNvSpPr>
          <p:nvPr>
            <p:ph type="sldNum" idx="12"/>
          </p:nvPr>
        </p:nvSpPr>
        <p:spPr>
          <a:xfrm>
            <a:off x="8610600" y="6425802"/>
            <a:ext cx="27432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12</a:t>
            </a:fld>
            <a:endParaRPr/>
          </a:p>
        </p:txBody>
      </p:sp>
      <p:sp>
        <p:nvSpPr>
          <p:cNvPr id="198" name="Google Shape;198;p20"/>
          <p:cNvSpPr txBox="1"/>
          <p:nvPr/>
        </p:nvSpPr>
        <p:spPr>
          <a:xfrm>
            <a:off x="0" y="1403644"/>
            <a:ext cx="12191999" cy="40006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rgbClr val="262626"/>
                </a:solidFill>
                <a:latin typeface="Calibri"/>
                <a:ea typeface="Calibri"/>
                <a:cs typeface="Calibri"/>
                <a:sym typeface="Calibri"/>
              </a:rPr>
              <a:t>“What If” analytics are used to anticipate adversary tactics </a:t>
            </a:r>
            <a:endParaRPr sz="2000" b="1" i="0" u="none" strike="noStrike" cap="none">
              <a:solidFill>
                <a:srgbClr val="262626"/>
              </a:solidFill>
              <a:latin typeface="Calibri"/>
              <a:ea typeface="Calibri"/>
              <a:cs typeface="Calibri"/>
              <a:sym typeface="Calibri"/>
            </a:endParaRPr>
          </a:p>
        </p:txBody>
      </p:sp>
      <p:sp>
        <p:nvSpPr>
          <p:cNvPr id="199" name="Google Shape;199;p20"/>
          <p:cNvSpPr txBox="1"/>
          <p:nvPr/>
        </p:nvSpPr>
        <p:spPr>
          <a:xfrm>
            <a:off x="602175" y="2326925"/>
            <a:ext cx="4986000" cy="3478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rgbClr val="262626"/>
                </a:solidFill>
                <a:latin typeface="Calibri"/>
                <a:ea typeface="Calibri"/>
                <a:cs typeface="Calibri"/>
                <a:sym typeface="Calibri"/>
              </a:rPr>
              <a:t>Critical diesel fuel supplies are available from the south and the east</a:t>
            </a:r>
            <a:endParaRPr sz="2000" b="0" i="0" u="none" strike="noStrike" cap="none" dirty="0">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dirty="0">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262626"/>
                </a:solidFill>
                <a:latin typeface="Calibri"/>
                <a:ea typeface="Calibri"/>
                <a:cs typeface="Calibri"/>
                <a:sym typeface="Calibri"/>
              </a:rPr>
              <a:t>Considerations include cascading impacts on supply chains</a:t>
            </a:r>
            <a:endParaRPr sz="2000" b="0" i="0" u="none" strike="noStrike" cap="none" dirty="0">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262626"/>
                </a:solidFill>
                <a:latin typeface="Calibri"/>
                <a:ea typeface="Calibri"/>
                <a:cs typeface="Calibri"/>
                <a:sym typeface="Calibri"/>
              </a:rPr>
              <a:t>Strategies can be modified based on the availability of sustainment options</a:t>
            </a:r>
            <a:endParaRPr sz="2000" b="0" i="0" u="none" strike="noStrike" cap="none" dirty="0">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262626"/>
                </a:solidFill>
                <a:latin typeface="Calibri"/>
                <a:ea typeface="Calibri"/>
                <a:cs typeface="Calibri"/>
                <a:sym typeface="Calibri"/>
              </a:rPr>
              <a:t>Real time threat monitoring, geofencing, etc. can be set to optimize planned response</a:t>
            </a:r>
            <a:endParaRPr sz="2000" b="0" i="0" u="none" strike="noStrike" cap="none" dirty="0">
              <a:solidFill>
                <a:srgbClr val="262626"/>
              </a:solidFill>
              <a:latin typeface="Calibri"/>
              <a:ea typeface="Calibri"/>
              <a:cs typeface="Calibri"/>
              <a:sym typeface="Calibri"/>
            </a:endParaRPr>
          </a:p>
        </p:txBody>
      </p:sp>
      <p:sp>
        <p:nvSpPr>
          <p:cNvPr id="200" name="Google Shape;200;p20"/>
          <p:cNvSpPr txBox="1"/>
          <p:nvPr/>
        </p:nvSpPr>
        <p:spPr>
          <a:xfrm>
            <a:off x="9555480" y="67098"/>
            <a:ext cx="2548270"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i="0" u="none" strike="noStrike" cap="none">
                <a:solidFill>
                  <a:schemeClr val="lt1"/>
                </a:solidFill>
                <a:latin typeface="Calibri"/>
                <a:ea typeface="Calibri"/>
                <a:cs typeface="Calibri"/>
                <a:sym typeface="Calibri"/>
              </a:rPr>
              <a:t>Alternative</a:t>
            </a:r>
            <a:r>
              <a:rPr lang="en-US" sz="2000" b="1">
                <a:solidFill>
                  <a:schemeClr val="lt1"/>
                </a:solidFill>
                <a:latin typeface="Calibri"/>
                <a:ea typeface="Calibri"/>
                <a:cs typeface="Calibri"/>
                <a:sym typeface="Calibri"/>
              </a:rPr>
              <a:t> COAs</a:t>
            </a:r>
            <a:r>
              <a:rPr lang="en-US" sz="2000" b="1" i="0" u="none" strike="noStrike" cap="none">
                <a:solidFill>
                  <a:schemeClr val="lt1"/>
                </a:solidFill>
                <a:latin typeface="Calibri"/>
                <a:ea typeface="Calibri"/>
                <a:cs typeface="Calibri"/>
                <a:sym typeface="Calibri"/>
              </a:rPr>
              <a:t> </a:t>
            </a:r>
            <a:endParaRPr sz="2000" b="0" i="0" u="none" strike="noStrike" cap="none">
              <a:solidFill>
                <a:schemeClr val="lt1"/>
              </a:solidFill>
              <a:latin typeface="Calibri"/>
              <a:ea typeface="Calibri"/>
              <a:cs typeface="Calibri"/>
              <a:sym typeface="Calibri"/>
            </a:endParaRPr>
          </a:p>
        </p:txBody>
      </p:sp>
      <p:sp>
        <p:nvSpPr>
          <p:cNvPr id="202" name="Google Shape;202;p20"/>
          <p:cNvSpPr txBox="1">
            <a:spLocks noGrp="1"/>
          </p:cNvSpPr>
          <p:nvPr>
            <p:ph type="ftr" idx="11"/>
          </p:nvPr>
        </p:nvSpPr>
        <p:spPr>
          <a:xfrm>
            <a:off x="4038600" y="6425802"/>
            <a:ext cx="41148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 </a:t>
            </a:r>
            <a:br>
              <a:rPr lang="en-US"/>
            </a:br>
            <a:endParaRPr/>
          </a:p>
        </p:txBody>
      </p:sp>
      <p:pic>
        <p:nvPicPr>
          <p:cNvPr id="2" name="Slide11.mp4">
            <a:hlinkClick r:id="" action="ppaction://media"/>
            <a:extLst>
              <a:ext uri="{FF2B5EF4-FFF2-40B4-BE49-F238E27FC236}">
                <a16:creationId xmlns:a16="http://schemas.microsoft.com/office/drawing/2014/main" id="{AA97B815-D96A-A783-D442-DF3A796B08E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88175" y="2424090"/>
            <a:ext cx="6436839" cy="36207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1"/>
          <p:cNvSpPr txBox="1">
            <a:spLocks noGrp="1"/>
          </p:cNvSpPr>
          <p:nvPr>
            <p:ph type="sldNum" idx="12"/>
          </p:nvPr>
        </p:nvSpPr>
        <p:spPr>
          <a:xfrm>
            <a:off x="8610600" y="6425802"/>
            <a:ext cx="27432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13</a:t>
            </a:fld>
            <a:endParaRPr/>
          </a:p>
        </p:txBody>
      </p:sp>
      <p:sp>
        <p:nvSpPr>
          <p:cNvPr id="208" name="Google Shape;208;p21"/>
          <p:cNvSpPr txBox="1"/>
          <p:nvPr/>
        </p:nvSpPr>
        <p:spPr>
          <a:xfrm>
            <a:off x="0" y="1255036"/>
            <a:ext cx="12191999"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dirty="0">
                <a:solidFill>
                  <a:srgbClr val="0C0C0C"/>
                </a:solidFill>
                <a:latin typeface="Calibri"/>
                <a:ea typeface="Calibri"/>
                <a:cs typeface="Calibri"/>
                <a:sym typeface="Calibri"/>
              </a:rPr>
              <a:t>Logistics informs the tactical response</a:t>
            </a:r>
            <a:endParaRPr sz="2000" b="1" i="0" u="none" strike="noStrike" cap="none" dirty="0">
              <a:solidFill>
                <a:srgbClr val="0C0C0C"/>
              </a:solidFill>
              <a:latin typeface="Calibri"/>
              <a:ea typeface="Calibri"/>
              <a:cs typeface="Calibri"/>
              <a:sym typeface="Calibri"/>
            </a:endParaRPr>
          </a:p>
        </p:txBody>
      </p:sp>
      <p:sp>
        <p:nvSpPr>
          <p:cNvPr id="209" name="Google Shape;209;p21"/>
          <p:cNvSpPr txBox="1"/>
          <p:nvPr/>
        </p:nvSpPr>
        <p:spPr>
          <a:xfrm>
            <a:off x="392324" y="2186925"/>
            <a:ext cx="5019300"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rgbClr val="0C0C0C"/>
                </a:solidFill>
                <a:latin typeface="Calibri"/>
                <a:ea typeface="Calibri"/>
                <a:cs typeface="Calibri"/>
                <a:sym typeface="Calibri"/>
              </a:rPr>
              <a:t>TACCS™ threat analytics identify combinations of sensor feeds/alerts/asset and mission status changes that indicate potential adverse conditions</a:t>
            </a:r>
            <a:endParaRPr/>
          </a:p>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rgbClr val="0C0C0C"/>
                </a:solidFill>
                <a:latin typeface="Calibri"/>
                <a:ea typeface="Calibri"/>
                <a:cs typeface="Calibri"/>
                <a:sym typeface="Calibri"/>
              </a:rPr>
              <a:t>	- Pattern of life</a:t>
            </a:r>
            <a:endParaRPr/>
          </a:p>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rgbClr val="0C0C0C"/>
                </a:solidFill>
                <a:latin typeface="Calibri"/>
                <a:ea typeface="Calibri"/>
                <a:cs typeface="Calibri"/>
                <a:sym typeface="Calibri"/>
              </a:rPr>
              <a:t>	- Geofence</a:t>
            </a:r>
            <a:endParaRPr/>
          </a:p>
        </p:txBody>
      </p:sp>
      <p:sp>
        <p:nvSpPr>
          <p:cNvPr id="210" name="Google Shape;210;p21"/>
          <p:cNvSpPr txBox="1"/>
          <p:nvPr/>
        </p:nvSpPr>
        <p:spPr>
          <a:xfrm>
            <a:off x="9229250" y="67098"/>
            <a:ext cx="2556350"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i="0" u="none" strike="noStrike" cap="none">
                <a:solidFill>
                  <a:schemeClr val="lt1"/>
                </a:solidFill>
                <a:latin typeface="Calibri"/>
                <a:ea typeface="Calibri"/>
                <a:cs typeface="Calibri"/>
                <a:sym typeface="Calibri"/>
              </a:rPr>
              <a:t>Maintain OE SA</a:t>
            </a:r>
            <a:endParaRPr sz="2000" b="1" i="0" u="none" strike="noStrike" cap="none">
              <a:solidFill>
                <a:schemeClr val="lt1"/>
              </a:solidFill>
              <a:latin typeface="Calibri"/>
              <a:ea typeface="Calibri"/>
              <a:cs typeface="Calibri"/>
              <a:sym typeface="Calibri"/>
            </a:endParaRPr>
          </a:p>
        </p:txBody>
      </p:sp>
      <p:sp>
        <p:nvSpPr>
          <p:cNvPr id="211" name="Google Shape;211;p21"/>
          <p:cNvSpPr txBox="1">
            <a:spLocks noGrp="1"/>
          </p:cNvSpPr>
          <p:nvPr>
            <p:ph type="ftr" idx="11"/>
          </p:nvPr>
        </p:nvSpPr>
        <p:spPr>
          <a:xfrm>
            <a:off x="4038600" y="6425802"/>
            <a:ext cx="41148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 </a:t>
            </a:r>
            <a:br>
              <a:rPr lang="en-US"/>
            </a:br>
            <a:endParaRPr/>
          </a:p>
        </p:txBody>
      </p:sp>
      <p:sp>
        <p:nvSpPr>
          <p:cNvPr id="212" name="Google Shape;212;p21"/>
          <p:cNvSpPr txBox="1"/>
          <p:nvPr/>
        </p:nvSpPr>
        <p:spPr>
          <a:xfrm>
            <a:off x="392324" y="4398378"/>
            <a:ext cx="5019300"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rgbClr val="0C0C0C"/>
                </a:solidFill>
                <a:latin typeface="Calibri"/>
                <a:ea typeface="Calibri"/>
                <a:cs typeface="Calibri"/>
                <a:sym typeface="Calibri"/>
              </a:rPr>
              <a:t>As assets are deployed, operational status is updated based on the combined impact of kWh depletion of weapons and mobility</a:t>
            </a:r>
            <a:endParaRPr/>
          </a:p>
        </p:txBody>
      </p:sp>
      <p:pic>
        <p:nvPicPr>
          <p:cNvPr id="2" name="slide12.mp4">
            <a:hlinkClick r:id="" action="ppaction://media"/>
            <a:extLst>
              <a:ext uri="{FF2B5EF4-FFF2-40B4-BE49-F238E27FC236}">
                <a16:creationId xmlns:a16="http://schemas.microsoft.com/office/drawing/2014/main" id="{23B8E30A-B0AD-5E00-D970-509E2FFD8AC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54132" y="2316127"/>
            <a:ext cx="6434667" cy="3619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1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2"/>
          <p:cNvSpPr txBox="1">
            <a:spLocks noGrp="1"/>
          </p:cNvSpPr>
          <p:nvPr>
            <p:ph type="sldNum" idx="12"/>
          </p:nvPr>
        </p:nvSpPr>
        <p:spPr>
          <a:xfrm>
            <a:off x="8610600" y="6425802"/>
            <a:ext cx="27432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14</a:t>
            </a:fld>
            <a:endParaRPr/>
          </a:p>
        </p:txBody>
      </p:sp>
      <p:sp>
        <p:nvSpPr>
          <p:cNvPr id="219" name="Google Shape;219;p22"/>
          <p:cNvSpPr txBox="1"/>
          <p:nvPr/>
        </p:nvSpPr>
        <p:spPr>
          <a:xfrm>
            <a:off x="-9301" y="1176561"/>
            <a:ext cx="12192000" cy="4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a:solidFill>
                  <a:srgbClr val="0C0C0C"/>
                </a:solidFill>
                <a:latin typeface="Calibri"/>
                <a:ea typeface="Calibri"/>
                <a:cs typeface="Calibri"/>
                <a:sym typeface="Calibri"/>
              </a:rPr>
              <a:t>Proposed Deployment </a:t>
            </a:r>
            <a:r>
              <a:rPr lang="en-US" sz="2000" b="1" dirty="0">
                <a:solidFill>
                  <a:srgbClr val="0C0C0C"/>
                </a:solidFill>
                <a:latin typeface="Calibri"/>
                <a:ea typeface="Calibri"/>
                <a:cs typeface="Calibri"/>
                <a:sym typeface="Calibri"/>
              </a:rPr>
              <a:t>Architecture</a:t>
            </a:r>
            <a:endParaRPr sz="2000" b="1" dirty="0">
              <a:solidFill>
                <a:srgbClr val="0C0C0C"/>
              </a:solidFill>
              <a:latin typeface="Calibri"/>
              <a:ea typeface="Calibri"/>
              <a:cs typeface="Calibri"/>
              <a:sym typeface="Calibri"/>
            </a:endParaRPr>
          </a:p>
        </p:txBody>
      </p:sp>
      <p:sp>
        <p:nvSpPr>
          <p:cNvPr id="220" name="Google Shape;220;p22"/>
          <p:cNvSpPr txBox="1"/>
          <p:nvPr/>
        </p:nvSpPr>
        <p:spPr>
          <a:xfrm>
            <a:off x="9229250" y="67098"/>
            <a:ext cx="25563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a:solidFill>
                  <a:schemeClr val="lt1"/>
                </a:solidFill>
                <a:latin typeface="Calibri"/>
                <a:ea typeface="Calibri"/>
                <a:cs typeface="Calibri"/>
                <a:sym typeface="Calibri"/>
              </a:rPr>
              <a:t>Path Forward</a:t>
            </a:r>
            <a:endParaRPr sz="2000" b="1" i="0" u="none" strike="noStrike" cap="none">
              <a:solidFill>
                <a:schemeClr val="lt1"/>
              </a:solidFill>
              <a:latin typeface="Calibri"/>
              <a:ea typeface="Calibri"/>
              <a:cs typeface="Calibri"/>
              <a:sym typeface="Calibri"/>
            </a:endParaRPr>
          </a:p>
        </p:txBody>
      </p:sp>
      <p:sp>
        <p:nvSpPr>
          <p:cNvPr id="221" name="Google Shape;221;p22"/>
          <p:cNvSpPr txBox="1">
            <a:spLocks noGrp="1"/>
          </p:cNvSpPr>
          <p:nvPr>
            <p:ph type="ftr" idx="11"/>
          </p:nvPr>
        </p:nvSpPr>
        <p:spPr>
          <a:xfrm>
            <a:off x="4038600" y="6425802"/>
            <a:ext cx="41148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 </a:t>
            </a:r>
            <a:br>
              <a:rPr lang="en-US"/>
            </a:br>
            <a:endParaRPr/>
          </a:p>
        </p:txBody>
      </p:sp>
      <p:pic>
        <p:nvPicPr>
          <p:cNvPr id="222" name="Google Shape;222;p22"/>
          <p:cNvPicPr preferRelativeResize="0"/>
          <p:nvPr/>
        </p:nvPicPr>
        <p:blipFill rotWithShape="1">
          <a:blip r:embed="rId3">
            <a:alphaModFix/>
          </a:blip>
          <a:srcRect r="10442" b="6226"/>
          <a:stretch/>
        </p:blipFill>
        <p:spPr>
          <a:xfrm>
            <a:off x="2959874" y="1576761"/>
            <a:ext cx="6269376" cy="49236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0"/>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a:t>
            </a:r>
            <a:br>
              <a:rPr lang="en-US"/>
            </a:br>
            <a:endParaRPr/>
          </a:p>
        </p:txBody>
      </p:sp>
      <p:sp>
        <p:nvSpPr>
          <p:cNvPr id="88" name="Google Shape;88;p10"/>
          <p:cNvSpPr txBox="1">
            <a:spLocks noGrp="1"/>
          </p:cNvSpPr>
          <p:nvPr>
            <p:ph type="sldNum" idx="12"/>
          </p:nvPr>
        </p:nvSpPr>
        <p:spPr>
          <a:xfrm>
            <a:off x="8610600" y="6210652"/>
            <a:ext cx="2743200"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2</a:t>
            </a:fld>
            <a:endParaRPr/>
          </a:p>
        </p:txBody>
      </p:sp>
      <p:sp>
        <p:nvSpPr>
          <p:cNvPr id="89" name="Google Shape;89;p10"/>
          <p:cNvSpPr txBox="1"/>
          <p:nvPr/>
        </p:nvSpPr>
        <p:spPr>
          <a:xfrm>
            <a:off x="7928626" y="67075"/>
            <a:ext cx="39036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dirty="0">
                <a:solidFill>
                  <a:schemeClr val="lt1"/>
                </a:solidFill>
                <a:latin typeface="Calibri"/>
                <a:ea typeface="Calibri"/>
                <a:cs typeface="Calibri"/>
                <a:sym typeface="Calibri"/>
              </a:rPr>
              <a:t>De-Risking the Supply Chain  </a:t>
            </a:r>
            <a:endParaRPr sz="2000" b="0" i="0" u="none" strike="noStrike" cap="none" dirty="0">
              <a:solidFill>
                <a:srgbClr val="000000"/>
              </a:solidFill>
              <a:latin typeface="Arial"/>
              <a:ea typeface="Arial"/>
              <a:cs typeface="Arial"/>
              <a:sym typeface="Arial"/>
            </a:endParaRPr>
          </a:p>
        </p:txBody>
      </p:sp>
      <p:sp>
        <p:nvSpPr>
          <p:cNvPr id="90" name="Google Shape;90;p10"/>
          <p:cNvSpPr txBox="1"/>
          <p:nvPr/>
        </p:nvSpPr>
        <p:spPr>
          <a:xfrm>
            <a:off x="834550" y="1359775"/>
            <a:ext cx="10787100" cy="42688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1200" b="1" i="0" u="none" strike="noStrike" dirty="0">
                <a:solidFill>
                  <a:srgbClr val="262626"/>
                </a:solidFill>
                <a:effectLst/>
                <a:latin typeface="Arial" panose="020B0604020202020204" pitchFamily="34" charset="0"/>
              </a:rPr>
              <a:t>The United States requires the ability to rapidly understand the complex logistics landscape in theater and its capacity to support the energy demands of US forces at any given time. There is currently no solution that would enable mission planners or field commanders at echelon to balance constantly changing status and anticipate needs driven by multiple interdependent mission operations requirements emanating from:</a:t>
            </a:r>
          </a:p>
          <a:p>
            <a:pPr marR="0" lvl="0" algn="l" rtl="0">
              <a:lnSpc>
                <a:spcPct val="100000"/>
              </a:lnSpc>
              <a:spcBef>
                <a:spcPts val="0"/>
              </a:spcBef>
              <a:spcAft>
                <a:spcPts val="0"/>
              </a:spcAft>
              <a:buClr>
                <a:srgbClr val="000000"/>
              </a:buClr>
              <a:buSzPts val="2200"/>
            </a:pPr>
            <a:endParaRPr lang="en-US" sz="1200" b="1" dirty="0">
              <a:solidFill>
                <a:srgbClr val="262626"/>
              </a:solidFill>
              <a:latin typeface="Arial" panose="020B0604020202020204" pitchFamily="34" charset="0"/>
            </a:endParaRPr>
          </a:p>
          <a:p>
            <a:pPr marL="457200" marR="0" lvl="0" indent="-342900" algn="l" rtl="0">
              <a:lnSpc>
                <a:spcPct val="100000"/>
              </a:lnSpc>
              <a:spcBef>
                <a:spcPts val="0"/>
              </a:spcBef>
              <a:spcAft>
                <a:spcPts val="0"/>
              </a:spcAft>
              <a:buClr>
                <a:srgbClr val="000000"/>
              </a:buClr>
              <a:buSzPts val="2200"/>
              <a:buFont typeface="Arial" panose="020B0604020202020204" pitchFamily="34" charset="0"/>
              <a:buChar char="•"/>
            </a:pPr>
            <a:r>
              <a:rPr lang="en-US" sz="1200" b="1" dirty="0">
                <a:solidFill>
                  <a:srgbClr val="262626"/>
                </a:solidFill>
              </a:rPr>
              <a:t>Traditional training, movement and sustainment</a:t>
            </a:r>
            <a:endParaRPr sz="1200" b="1" dirty="0">
              <a:solidFill>
                <a:srgbClr val="262626"/>
              </a:solidFill>
            </a:endParaRPr>
          </a:p>
          <a:p>
            <a:pPr marL="457200" lvl="0" indent="-342900" algn="l" rtl="0">
              <a:lnSpc>
                <a:spcPct val="115000"/>
              </a:lnSpc>
              <a:spcBef>
                <a:spcPts val="0"/>
              </a:spcBef>
              <a:spcAft>
                <a:spcPts val="0"/>
              </a:spcAft>
              <a:buClr>
                <a:srgbClr val="262626"/>
              </a:buClr>
              <a:buSzPts val="1400"/>
              <a:buChar char="●"/>
            </a:pPr>
            <a:r>
              <a:rPr lang="en-US" sz="1200" b="1" dirty="0">
                <a:solidFill>
                  <a:srgbClr val="262626"/>
                </a:solidFill>
              </a:rPr>
              <a:t>New energy-constrained weaponry, transportation (e.g., alternatively fueled) and communications (e.g., mesh networks, sensor-monitored warfighters)</a:t>
            </a:r>
            <a:endParaRPr sz="1200" b="1" dirty="0">
              <a:solidFill>
                <a:srgbClr val="262626"/>
              </a:solidFill>
            </a:endParaRPr>
          </a:p>
          <a:p>
            <a:pPr marL="457200" lvl="0" indent="-317500" algn="l" rtl="0">
              <a:lnSpc>
                <a:spcPct val="115000"/>
              </a:lnSpc>
              <a:spcBef>
                <a:spcPts val="0"/>
              </a:spcBef>
              <a:spcAft>
                <a:spcPts val="0"/>
              </a:spcAft>
              <a:buClr>
                <a:srgbClr val="262626"/>
              </a:buClr>
              <a:buSzPts val="1400"/>
              <a:buChar char="●"/>
            </a:pPr>
            <a:r>
              <a:rPr lang="en-US" sz="1200" b="1" dirty="0">
                <a:solidFill>
                  <a:srgbClr val="262626"/>
                </a:solidFill>
              </a:rPr>
              <a:t>Contested supply chains (kinetic, and cyber) that can reach from the front line into the depths of the DIB</a:t>
            </a:r>
            <a:endParaRPr sz="1200" b="1" dirty="0">
              <a:solidFill>
                <a:srgbClr val="262626"/>
              </a:solidFill>
            </a:endParaRPr>
          </a:p>
          <a:p>
            <a:pPr marL="457200" lvl="0" indent="-317500" algn="l" rtl="0">
              <a:lnSpc>
                <a:spcPct val="115000"/>
              </a:lnSpc>
              <a:spcBef>
                <a:spcPts val="0"/>
              </a:spcBef>
              <a:spcAft>
                <a:spcPts val="0"/>
              </a:spcAft>
              <a:buClr>
                <a:srgbClr val="262626"/>
              </a:buClr>
              <a:buSzPts val="1400"/>
              <a:buChar char="●"/>
            </a:pPr>
            <a:r>
              <a:rPr lang="en-US" sz="1200" b="1" dirty="0">
                <a:solidFill>
                  <a:srgbClr val="262626"/>
                </a:solidFill>
              </a:rPr>
              <a:t>Changing mission constraints originating from external bodies (e.g., domestic pressures, needs of allies)</a:t>
            </a:r>
            <a:endParaRPr sz="1200" b="1" dirty="0">
              <a:solidFill>
                <a:srgbClr val="262626"/>
              </a:solidFill>
            </a:endParaRPr>
          </a:p>
          <a:p>
            <a:pPr marL="457200" lvl="0" indent="-317500" algn="l" rtl="0">
              <a:lnSpc>
                <a:spcPct val="115000"/>
              </a:lnSpc>
              <a:spcBef>
                <a:spcPts val="0"/>
              </a:spcBef>
              <a:spcAft>
                <a:spcPts val="0"/>
              </a:spcAft>
              <a:buClr>
                <a:srgbClr val="262626"/>
              </a:buClr>
              <a:buSzPts val="1400"/>
              <a:buChar char="●"/>
            </a:pPr>
            <a:r>
              <a:rPr lang="en-US" sz="1200" b="1" dirty="0">
                <a:solidFill>
                  <a:srgbClr val="262626"/>
                </a:solidFill>
              </a:rPr>
              <a:t>Disrupted just In time deliveries to the point of need</a:t>
            </a:r>
            <a:endParaRPr sz="1200" b="1" dirty="0">
              <a:solidFill>
                <a:srgbClr val="262626"/>
              </a:solidFill>
            </a:endParaRPr>
          </a:p>
          <a:p>
            <a:pPr marL="0" lvl="0" indent="0" algn="l" rtl="0">
              <a:lnSpc>
                <a:spcPct val="115000"/>
              </a:lnSpc>
              <a:spcBef>
                <a:spcPts val="1200"/>
              </a:spcBef>
              <a:spcAft>
                <a:spcPts val="0"/>
              </a:spcAft>
              <a:buClr>
                <a:schemeClr val="dk1"/>
              </a:buClr>
              <a:buSzPts val="1100"/>
              <a:buFont typeface="Arial"/>
              <a:buNone/>
            </a:pPr>
            <a:r>
              <a:rPr lang="en-US" sz="1200" b="1" dirty="0">
                <a:solidFill>
                  <a:srgbClr val="262626"/>
                </a:solidFill>
              </a:rPr>
              <a:t>Although efforts are currently underway to model inter- and intra- theater fuel supply chains, no tool currently exists to equip field commanders charged with making real time operational decisions with a way to model tactical limitation and logistics bottlenecks, and evaluate alternative courses of action (COA). </a:t>
            </a:r>
            <a:endParaRPr sz="1200" b="1" dirty="0">
              <a:solidFill>
                <a:srgbClr val="262626"/>
              </a:solidFill>
            </a:endParaRPr>
          </a:p>
          <a:p>
            <a:pPr marL="0" lvl="0" indent="0" algn="l" rtl="0">
              <a:lnSpc>
                <a:spcPct val="115000"/>
              </a:lnSpc>
              <a:spcBef>
                <a:spcPts val="1200"/>
              </a:spcBef>
              <a:spcAft>
                <a:spcPts val="0"/>
              </a:spcAft>
              <a:buClr>
                <a:schemeClr val="dk1"/>
              </a:buClr>
              <a:buSzPts val="1100"/>
              <a:buFont typeface="Arial"/>
              <a:buNone/>
            </a:pPr>
            <a:r>
              <a:rPr lang="en-US" sz="1200" b="1" dirty="0">
                <a:solidFill>
                  <a:srgbClr val="262626"/>
                </a:solidFill>
                <a:highlight>
                  <a:srgbClr val="FFFFFF"/>
                </a:highlight>
              </a:rPr>
              <a:t>TACCS™ is an existing mission-based commercial technology, that meet these needs. </a:t>
            </a:r>
            <a:r>
              <a:rPr lang="en-US" sz="1200" b="1" dirty="0">
                <a:solidFill>
                  <a:srgbClr val="262626"/>
                </a:solidFill>
                <a:highlight>
                  <a:schemeClr val="lt1"/>
                </a:highlight>
              </a:rPr>
              <a:t>TACCS™ will </a:t>
            </a:r>
            <a:r>
              <a:rPr lang="en-US" sz="1200" b="1" dirty="0">
                <a:solidFill>
                  <a:srgbClr val="262626"/>
                </a:solidFill>
                <a:highlight>
                  <a:srgbClr val="FFFFFF"/>
                </a:highlight>
              </a:rPr>
              <a:t>integrate into war gaming exercises and then be used in the same way in the field to reduce mission risks that arise from an inability to plan for, monitor, and modify energy-related </a:t>
            </a:r>
            <a:r>
              <a:rPr lang="en-US" sz="1200" b="1" dirty="0">
                <a:solidFill>
                  <a:srgbClr val="262626"/>
                </a:solidFill>
              </a:rPr>
              <a:t>operational constraints</a:t>
            </a:r>
            <a:r>
              <a:rPr lang="en-US" sz="1200" b="1" dirty="0">
                <a:solidFill>
                  <a:srgbClr val="262626"/>
                </a:solidFill>
                <a:highlight>
                  <a:srgbClr val="FFFFFF"/>
                </a:highlight>
              </a:rPr>
              <a:t>. Th</a:t>
            </a:r>
            <a:r>
              <a:rPr lang="en-US" sz="1200" b="1" dirty="0">
                <a:solidFill>
                  <a:srgbClr val="262626"/>
                </a:solidFill>
              </a:rPr>
              <a:t>e solution presents an integrated geospatial visualization of energy-related variables, environmental factors and logistics support requirements that facilitate alternative COA planning </a:t>
            </a:r>
            <a:r>
              <a:rPr lang="en-US" sz="1200" b="1" dirty="0">
                <a:solidFill>
                  <a:srgbClr val="262626"/>
                </a:solidFill>
                <a:highlight>
                  <a:srgbClr val="FFFFFF"/>
                </a:highlight>
              </a:rPr>
              <a:t>at echelon </a:t>
            </a:r>
            <a:r>
              <a:rPr lang="en-US" sz="1200" b="1" dirty="0">
                <a:solidFill>
                  <a:srgbClr val="262626"/>
                </a:solidFill>
              </a:rPr>
              <a:t>and rapidly adapts to reflect changes in real-world circumstances that require a knowledgeable response to increase the likelihood of mission success.</a:t>
            </a:r>
            <a:endParaRPr sz="1200" b="1" dirty="0">
              <a:solidFill>
                <a:srgbClr val="262626"/>
              </a:solidFill>
            </a:endParaRPr>
          </a:p>
          <a:p>
            <a:pPr marL="0" marR="0" lvl="0" indent="0" algn="l" rtl="0">
              <a:lnSpc>
                <a:spcPct val="100000"/>
              </a:lnSpc>
              <a:spcBef>
                <a:spcPts val="0"/>
              </a:spcBef>
              <a:spcAft>
                <a:spcPts val="0"/>
              </a:spcAft>
              <a:buClr>
                <a:srgbClr val="000000"/>
              </a:buClr>
              <a:buSzPts val="2200"/>
              <a:buFont typeface="Arial"/>
              <a:buNone/>
            </a:pPr>
            <a:endParaRPr sz="1200" b="1" dirty="0">
              <a:solidFill>
                <a:srgbClr val="262626"/>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1"/>
          <p:cNvSpPr txBox="1">
            <a:spLocks noGrp="1"/>
          </p:cNvSpPr>
          <p:nvPr>
            <p:ph type="ftr" idx="11"/>
          </p:nvPr>
        </p:nvSpPr>
        <p:spPr>
          <a:xfrm>
            <a:off x="4038600" y="6425802"/>
            <a:ext cx="41148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a:t>
            </a:r>
            <a:br>
              <a:rPr lang="en-US"/>
            </a:br>
            <a:endParaRPr/>
          </a:p>
        </p:txBody>
      </p:sp>
      <p:sp>
        <p:nvSpPr>
          <p:cNvPr id="96" name="Google Shape;96;p11"/>
          <p:cNvSpPr txBox="1">
            <a:spLocks noGrp="1"/>
          </p:cNvSpPr>
          <p:nvPr>
            <p:ph type="sldNum" idx="12"/>
          </p:nvPr>
        </p:nvSpPr>
        <p:spPr>
          <a:xfrm>
            <a:off x="8610600" y="6210652"/>
            <a:ext cx="27432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3</a:t>
            </a:fld>
            <a:endParaRPr/>
          </a:p>
        </p:txBody>
      </p:sp>
      <p:sp>
        <p:nvSpPr>
          <p:cNvPr id="97" name="Google Shape;97;p11"/>
          <p:cNvSpPr txBox="1"/>
          <p:nvPr/>
        </p:nvSpPr>
        <p:spPr>
          <a:xfrm>
            <a:off x="8071338" y="67073"/>
            <a:ext cx="4053254"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dirty="0">
                <a:solidFill>
                  <a:schemeClr val="lt1"/>
                </a:solidFill>
                <a:latin typeface="Calibri"/>
                <a:ea typeface="Calibri"/>
                <a:cs typeface="Calibri"/>
                <a:sym typeface="Calibri"/>
              </a:rPr>
              <a:t>Visualizing a Changing Environment</a:t>
            </a:r>
          </a:p>
        </p:txBody>
      </p:sp>
      <p:sp>
        <p:nvSpPr>
          <p:cNvPr id="98" name="Google Shape;98;p11"/>
          <p:cNvSpPr txBox="1"/>
          <p:nvPr/>
        </p:nvSpPr>
        <p:spPr>
          <a:xfrm>
            <a:off x="1171454" y="1536174"/>
            <a:ext cx="3732000" cy="409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000" b="1" i="0" u="none" strike="noStrike" cap="none">
                <a:solidFill>
                  <a:srgbClr val="262626"/>
                </a:solidFill>
                <a:latin typeface="Calibri"/>
                <a:ea typeface="Calibri"/>
                <a:cs typeface="Calibri"/>
                <a:sym typeface="Calibri"/>
              </a:rPr>
              <a:t>Technology</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en-US" sz="2000" b="0" i="0" u="none" strike="noStrike" cap="none">
                <a:solidFill>
                  <a:srgbClr val="262626"/>
                </a:solidFill>
                <a:latin typeface="Calibri"/>
                <a:ea typeface="Calibri"/>
                <a:cs typeface="Calibri"/>
                <a:sym typeface="Calibri"/>
              </a:rPr>
              <a:t>      </a:t>
            </a:r>
            <a:r>
              <a:rPr lang="en-US" sz="2000">
                <a:solidFill>
                  <a:srgbClr val="262626"/>
                </a:solidFill>
                <a:latin typeface="Calibri"/>
                <a:ea typeface="Calibri"/>
                <a:cs typeface="Calibri"/>
                <a:sym typeface="Calibri"/>
              </a:rPr>
              <a:t>Energy Aware</a:t>
            </a:r>
            <a:r>
              <a:rPr lang="en-US" sz="2000" b="0" i="0" u="none" strike="noStrike" cap="none">
                <a:solidFill>
                  <a:srgbClr val="262626"/>
                </a:solidFill>
                <a:latin typeface="Calibri"/>
                <a:ea typeface="Calibri"/>
                <a:cs typeface="Calibri"/>
                <a:sym typeface="Calibri"/>
              </a:rPr>
              <a:t> COP</a:t>
            </a:r>
            <a:endParaRPr/>
          </a:p>
          <a:p>
            <a:pPr marL="0" marR="0" lvl="0" indent="0" algn="l" rtl="0">
              <a:lnSpc>
                <a:spcPct val="100000"/>
              </a:lnSpc>
              <a:spcBef>
                <a:spcPts val="0"/>
              </a:spcBef>
              <a:spcAft>
                <a:spcPts val="0"/>
              </a:spcAft>
              <a:buClr>
                <a:srgbClr val="000000"/>
              </a:buClr>
              <a:buSzPts val="2200"/>
              <a:buFont typeface="Arial"/>
              <a:buNone/>
            </a:pPr>
            <a:r>
              <a:rPr lang="en-US" sz="2000" b="0" i="0" u="none" strike="noStrike" cap="none">
                <a:solidFill>
                  <a:srgbClr val="262626"/>
                </a:solidFill>
                <a:latin typeface="Calibri"/>
                <a:ea typeface="Calibri"/>
                <a:cs typeface="Calibri"/>
                <a:sym typeface="Calibri"/>
              </a:rPr>
              <a:t>      Threat analytics</a:t>
            </a:r>
            <a:endParaRPr/>
          </a:p>
          <a:p>
            <a:pPr marL="0" marR="0" lvl="0" indent="0" algn="l" rtl="0">
              <a:lnSpc>
                <a:spcPct val="100000"/>
              </a:lnSpc>
              <a:spcBef>
                <a:spcPts val="0"/>
              </a:spcBef>
              <a:spcAft>
                <a:spcPts val="0"/>
              </a:spcAft>
              <a:buClr>
                <a:srgbClr val="000000"/>
              </a:buClr>
              <a:buSzPts val="2200"/>
              <a:buFont typeface="Arial"/>
              <a:buNone/>
            </a:pPr>
            <a:endParaRPr sz="2000" b="1"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en-US" sz="2000" b="1" i="0" u="none" strike="noStrike" cap="none">
                <a:solidFill>
                  <a:srgbClr val="262626"/>
                </a:solidFill>
                <a:latin typeface="Calibri"/>
                <a:ea typeface="Calibri"/>
                <a:cs typeface="Calibri"/>
                <a:sym typeface="Calibri"/>
              </a:rPr>
              <a:t>Applications to Planning</a:t>
            </a:r>
            <a:endParaRPr sz="2000" b="1" i="0" u="none" strike="noStrike" cap="none">
              <a:solidFill>
                <a:srgbClr val="262626"/>
              </a:solidFill>
              <a:latin typeface="Calibri"/>
              <a:ea typeface="Calibri"/>
              <a:cs typeface="Calibri"/>
              <a:sym typeface="Calibri"/>
            </a:endParaRPr>
          </a:p>
          <a:p>
            <a:pPr marL="0" marR="0" lvl="0" indent="457200" algn="l" rtl="0">
              <a:lnSpc>
                <a:spcPct val="100000"/>
              </a:lnSpc>
              <a:spcBef>
                <a:spcPts val="0"/>
              </a:spcBef>
              <a:spcAft>
                <a:spcPts val="0"/>
              </a:spcAft>
              <a:buClr>
                <a:schemeClr val="dk1"/>
              </a:buClr>
              <a:buSzPts val="2200"/>
              <a:buFont typeface="Arial"/>
              <a:buNone/>
            </a:pPr>
            <a:r>
              <a:rPr lang="en-US" sz="2000" b="0" i="0" u="none" strike="noStrike" cap="none">
                <a:solidFill>
                  <a:srgbClr val="262626"/>
                </a:solidFill>
                <a:latin typeface="Calibri"/>
                <a:ea typeface="Calibri"/>
                <a:cs typeface="Calibri"/>
                <a:sym typeface="Calibri"/>
              </a:rPr>
              <a:t>“What If” scenarios</a:t>
            </a:r>
            <a:endParaRPr/>
          </a:p>
          <a:p>
            <a:pPr marL="0" marR="0" lvl="0" indent="457200" algn="l" rtl="0">
              <a:lnSpc>
                <a:spcPct val="100000"/>
              </a:lnSpc>
              <a:spcBef>
                <a:spcPts val="0"/>
              </a:spcBef>
              <a:spcAft>
                <a:spcPts val="0"/>
              </a:spcAft>
              <a:buClr>
                <a:schemeClr val="dk1"/>
              </a:buClr>
              <a:buSzPts val="2200"/>
              <a:buFont typeface="Arial"/>
              <a:buNone/>
            </a:pPr>
            <a:r>
              <a:rPr lang="en-US" sz="2000" b="0" i="0" u="none" strike="noStrike" cap="none">
                <a:solidFill>
                  <a:srgbClr val="262626"/>
                </a:solidFill>
                <a:latin typeface="Calibri"/>
                <a:ea typeface="Calibri"/>
                <a:cs typeface="Calibri"/>
                <a:sym typeface="Calibri"/>
              </a:rPr>
              <a:t>Recovery optimization</a:t>
            </a:r>
            <a:endParaRPr/>
          </a:p>
          <a:p>
            <a:pPr marL="0" marR="0" lvl="0" indent="457200" algn="l" rtl="0">
              <a:lnSpc>
                <a:spcPct val="100000"/>
              </a:lnSpc>
              <a:spcBef>
                <a:spcPts val="0"/>
              </a:spcBef>
              <a:spcAft>
                <a:spcPts val="0"/>
              </a:spcAft>
              <a:buClr>
                <a:schemeClr val="dk1"/>
              </a:buClr>
              <a:buSzPts val="2200"/>
              <a:buFont typeface="Arial"/>
              <a:buNone/>
            </a:pPr>
            <a:r>
              <a:rPr lang="en-US" sz="2000" b="0" i="0" u="none" strike="noStrike" cap="none">
                <a:solidFill>
                  <a:srgbClr val="262626"/>
                </a:solidFill>
                <a:latin typeface="Calibri"/>
                <a:ea typeface="Calibri"/>
                <a:cs typeface="Calibri"/>
                <a:sym typeface="Calibri"/>
              </a:rPr>
              <a:t>Convoy reduction</a:t>
            </a:r>
            <a:endParaRPr/>
          </a:p>
          <a:p>
            <a:pPr marL="0" marR="0" lvl="0" indent="0" algn="l" rtl="0">
              <a:lnSpc>
                <a:spcPct val="100000"/>
              </a:lnSpc>
              <a:spcBef>
                <a:spcPts val="0"/>
              </a:spcBef>
              <a:spcAft>
                <a:spcPts val="0"/>
              </a:spcAft>
              <a:buClr>
                <a:srgbClr val="000000"/>
              </a:buClr>
              <a:buSzPts val="2200"/>
              <a:buFont typeface="Arial"/>
              <a:buNone/>
            </a:pPr>
            <a:endParaRPr sz="2000" b="1"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r>
              <a:rPr lang="en-US" sz="2000" b="1" i="0" u="none" strike="noStrike" cap="none">
                <a:solidFill>
                  <a:srgbClr val="262626"/>
                </a:solidFill>
                <a:latin typeface="Calibri"/>
                <a:ea typeface="Calibri"/>
                <a:cs typeface="Calibri"/>
                <a:sym typeface="Calibri"/>
              </a:rPr>
              <a:t>Applications to Operations</a:t>
            </a:r>
            <a:endParaRPr sz="2000" b="0" i="0" u="none" strike="noStrike" cap="none">
              <a:solidFill>
                <a:srgbClr val="262626"/>
              </a:solidFill>
              <a:latin typeface="Calibri"/>
              <a:ea typeface="Calibri"/>
              <a:cs typeface="Calibri"/>
              <a:sym typeface="Calibri"/>
            </a:endParaRPr>
          </a:p>
          <a:p>
            <a:pPr marL="0" marR="0" lvl="0" indent="457200" algn="l" rtl="0">
              <a:lnSpc>
                <a:spcPct val="100000"/>
              </a:lnSpc>
              <a:spcBef>
                <a:spcPts val="0"/>
              </a:spcBef>
              <a:spcAft>
                <a:spcPts val="0"/>
              </a:spcAft>
              <a:buClr>
                <a:srgbClr val="000000"/>
              </a:buClr>
              <a:buSzPts val="2200"/>
              <a:buFont typeface="Arial"/>
              <a:buNone/>
            </a:pPr>
            <a:r>
              <a:rPr lang="en-US" sz="2000" b="0" i="0" u="none" strike="noStrike" cap="none">
                <a:solidFill>
                  <a:srgbClr val="262626"/>
                </a:solidFill>
                <a:latin typeface="Calibri"/>
                <a:ea typeface="Calibri"/>
                <a:cs typeface="Calibri"/>
                <a:sym typeface="Calibri"/>
              </a:rPr>
              <a:t>Workflows/COAs</a:t>
            </a:r>
            <a:endParaRPr/>
          </a:p>
          <a:p>
            <a:pPr marL="457200" marR="0" lvl="0" indent="0" algn="l" rtl="0">
              <a:lnSpc>
                <a:spcPct val="100000"/>
              </a:lnSpc>
              <a:spcBef>
                <a:spcPts val="0"/>
              </a:spcBef>
              <a:spcAft>
                <a:spcPts val="0"/>
              </a:spcAft>
              <a:buClr>
                <a:srgbClr val="000000"/>
              </a:buClr>
              <a:buSzPts val="2200"/>
              <a:buFont typeface="Arial"/>
              <a:buNone/>
            </a:pPr>
            <a:r>
              <a:rPr lang="en-US" sz="2000" b="0" i="0" u="none" strike="noStrike" cap="none">
                <a:solidFill>
                  <a:srgbClr val="262626"/>
                </a:solidFill>
                <a:latin typeface="Calibri"/>
                <a:ea typeface="Calibri"/>
                <a:cs typeface="Calibri"/>
                <a:sym typeface="Calibri"/>
              </a:rPr>
              <a:t>Tactical and strategic mission impacts</a:t>
            </a:r>
            <a:endParaRPr/>
          </a:p>
        </p:txBody>
      </p:sp>
      <p:pic>
        <p:nvPicPr>
          <p:cNvPr id="99" name="Google Shape;99;p11" descr="A Comprehensive Overview of Intelligence Gathering Methods: HUMINT, SIGINT,  IMINT, and OSINT"/>
          <p:cNvPicPr preferRelativeResize="0"/>
          <p:nvPr/>
        </p:nvPicPr>
        <p:blipFill rotWithShape="1">
          <a:blip r:embed="rId3">
            <a:alphaModFix/>
          </a:blip>
          <a:srcRect/>
          <a:stretch/>
        </p:blipFill>
        <p:spPr>
          <a:xfrm>
            <a:off x="5902103" y="1200944"/>
            <a:ext cx="2847450" cy="1894849"/>
          </a:xfrm>
          <a:prstGeom prst="rect">
            <a:avLst/>
          </a:prstGeom>
          <a:noFill/>
          <a:ln w="9525" cap="flat" cmpd="sng">
            <a:solidFill>
              <a:schemeClr val="accent2"/>
            </a:solidFill>
            <a:prstDash val="solid"/>
            <a:round/>
            <a:headEnd type="none" w="sm" len="sm"/>
            <a:tailEnd type="none" w="sm" len="sm"/>
          </a:ln>
        </p:spPr>
      </p:pic>
      <p:sp>
        <p:nvSpPr>
          <p:cNvPr id="100" name="Google Shape;100;p11"/>
          <p:cNvSpPr txBox="1"/>
          <p:nvPr/>
        </p:nvSpPr>
        <p:spPr>
          <a:xfrm>
            <a:off x="5902102" y="3095793"/>
            <a:ext cx="2847600" cy="523200"/>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17462" marR="0" lvl="0" indent="0" algn="ctr"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Open Architecture Fusing</a:t>
            </a:r>
            <a:endParaRPr/>
          </a:p>
          <a:p>
            <a:pPr marL="17462" marR="0" lvl="0" indent="0" algn="ctr"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HUMINT, SIGINT, SENSOR DATA</a:t>
            </a:r>
            <a:endParaRPr/>
          </a:p>
        </p:txBody>
      </p:sp>
      <p:pic>
        <p:nvPicPr>
          <p:cNvPr id="101" name="Google Shape;101;p11" descr="Expert System&quot; Images – Browse 955 Stock Photos, Vectors, and Video | Adobe  Stock"/>
          <p:cNvPicPr preferRelativeResize="0"/>
          <p:nvPr/>
        </p:nvPicPr>
        <p:blipFill rotWithShape="1">
          <a:blip r:embed="rId4">
            <a:alphaModFix/>
          </a:blip>
          <a:srcRect/>
          <a:stretch/>
        </p:blipFill>
        <p:spPr>
          <a:xfrm>
            <a:off x="8984923" y="1200944"/>
            <a:ext cx="2847450" cy="1894849"/>
          </a:xfrm>
          <a:prstGeom prst="rect">
            <a:avLst/>
          </a:prstGeom>
          <a:noFill/>
          <a:ln>
            <a:noFill/>
          </a:ln>
        </p:spPr>
      </p:pic>
      <p:sp>
        <p:nvSpPr>
          <p:cNvPr id="102" name="Google Shape;102;p11"/>
          <p:cNvSpPr txBox="1"/>
          <p:nvPr/>
        </p:nvSpPr>
        <p:spPr>
          <a:xfrm>
            <a:off x="8984215" y="3095793"/>
            <a:ext cx="2847600" cy="523200"/>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17462" marR="0" lvl="0" indent="0" algn="ctr" rtl="0">
              <a:lnSpc>
                <a:spcPct val="100000"/>
              </a:lnSpc>
              <a:spcBef>
                <a:spcPts val="0"/>
              </a:spcBef>
              <a:spcAft>
                <a:spcPts val="0"/>
              </a:spcAft>
              <a:buNone/>
            </a:pPr>
            <a:r>
              <a:rPr lang="en-US" sz="1400" b="0" i="0" u="none" strike="noStrike" cap="none" dirty="0">
                <a:solidFill>
                  <a:schemeClr val="dk1"/>
                </a:solidFill>
                <a:latin typeface="Calibri"/>
                <a:ea typeface="Calibri"/>
                <a:cs typeface="Calibri"/>
                <a:sym typeface="Calibri"/>
              </a:rPr>
              <a:t>AI Expert System Analytics</a:t>
            </a:r>
            <a:endParaRPr dirty="0"/>
          </a:p>
          <a:p>
            <a:pPr marL="17462" marR="0" lvl="0" indent="0" algn="ctr" rtl="0">
              <a:lnSpc>
                <a:spcPct val="100000"/>
              </a:lnSpc>
              <a:spcBef>
                <a:spcPts val="0"/>
              </a:spcBef>
              <a:spcAft>
                <a:spcPts val="0"/>
              </a:spcAft>
              <a:buNone/>
            </a:pPr>
            <a:r>
              <a:rPr lang="en-US" sz="1400" b="0" i="0" u="none" strike="noStrike" cap="none" dirty="0">
                <a:solidFill>
                  <a:schemeClr val="dk1"/>
                </a:solidFill>
                <a:latin typeface="Calibri"/>
                <a:ea typeface="Calibri"/>
                <a:cs typeface="Calibri"/>
                <a:sym typeface="Calibri"/>
              </a:rPr>
              <a:t>ANTICIPATE THREATS</a:t>
            </a:r>
            <a:endParaRPr dirty="0"/>
          </a:p>
        </p:txBody>
      </p:sp>
      <p:sp>
        <p:nvSpPr>
          <p:cNvPr id="103" name="Google Shape;103;p11"/>
          <p:cNvSpPr txBox="1"/>
          <p:nvPr/>
        </p:nvSpPr>
        <p:spPr>
          <a:xfrm>
            <a:off x="5902102" y="5695558"/>
            <a:ext cx="2847600" cy="523200"/>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17462" marR="0" lvl="0" indent="0" algn="ctr" rtl="0">
              <a:lnSpc>
                <a:spcPct val="100000"/>
              </a:lnSpc>
              <a:spcBef>
                <a:spcPts val="0"/>
              </a:spcBef>
              <a:spcAft>
                <a:spcPts val="0"/>
              </a:spcAft>
              <a:buNone/>
            </a:pPr>
            <a:r>
              <a:rPr lang="en-US" sz="1400" b="0" i="0" u="none" strike="noStrike" cap="none" dirty="0">
                <a:solidFill>
                  <a:schemeClr val="dk1"/>
                </a:solidFill>
                <a:latin typeface="Calibri"/>
                <a:ea typeface="Calibri"/>
                <a:cs typeface="Calibri"/>
                <a:sym typeface="Calibri"/>
              </a:rPr>
              <a:t>Common Operating Picture</a:t>
            </a:r>
            <a:endParaRPr dirty="0"/>
          </a:p>
          <a:p>
            <a:pPr marL="17462" marR="0" lvl="0" indent="0" algn="ctr" rtl="0">
              <a:lnSpc>
                <a:spcPct val="100000"/>
              </a:lnSpc>
              <a:spcBef>
                <a:spcPts val="0"/>
              </a:spcBef>
              <a:spcAft>
                <a:spcPts val="0"/>
              </a:spcAft>
              <a:buNone/>
            </a:pPr>
            <a:r>
              <a:rPr lang="en-US" sz="1400" b="0" i="0" u="none" strike="noStrike" cap="none" dirty="0">
                <a:solidFill>
                  <a:schemeClr val="dk1"/>
                </a:solidFill>
                <a:latin typeface="Calibri"/>
                <a:ea typeface="Calibri"/>
                <a:cs typeface="Calibri"/>
                <a:sym typeface="Calibri"/>
              </a:rPr>
              <a:t>DISPLAYING IMPACTS</a:t>
            </a:r>
            <a:endParaRPr dirty="0"/>
          </a:p>
        </p:txBody>
      </p:sp>
      <p:pic>
        <p:nvPicPr>
          <p:cNvPr id="104" name="Google Shape;104;p11" descr="TACCS™ Technology - Priority 5"/>
          <p:cNvPicPr preferRelativeResize="0"/>
          <p:nvPr/>
        </p:nvPicPr>
        <p:blipFill rotWithShape="1">
          <a:blip r:embed="rId5">
            <a:alphaModFix/>
          </a:blip>
          <a:srcRect/>
          <a:stretch/>
        </p:blipFill>
        <p:spPr>
          <a:xfrm>
            <a:off x="5910427" y="3800709"/>
            <a:ext cx="2856018" cy="1894849"/>
          </a:xfrm>
          <a:prstGeom prst="rect">
            <a:avLst/>
          </a:prstGeom>
          <a:noFill/>
          <a:ln>
            <a:noFill/>
          </a:ln>
        </p:spPr>
      </p:pic>
      <p:pic>
        <p:nvPicPr>
          <p:cNvPr id="105" name="Google Shape;105;p11" descr="Data analytics dashboard streamlines clean energy program management for NV  Energy"/>
          <p:cNvPicPr preferRelativeResize="0"/>
          <p:nvPr/>
        </p:nvPicPr>
        <p:blipFill rotWithShape="1">
          <a:blip r:embed="rId6">
            <a:alphaModFix/>
          </a:blip>
          <a:srcRect/>
          <a:stretch/>
        </p:blipFill>
        <p:spPr>
          <a:xfrm>
            <a:off x="8959464" y="3800223"/>
            <a:ext cx="2856018" cy="1894849"/>
          </a:xfrm>
          <a:prstGeom prst="rect">
            <a:avLst/>
          </a:prstGeom>
          <a:noFill/>
          <a:ln>
            <a:noFill/>
          </a:ln>
        </p:spPr>
      </p:pic>
      <p:sp>
        <p:nvSpPr>
          <p:cNvPr id="106" name="Google Shape;106;p11"/>
          <p:cNvSpPr txBox="1"/>
          <p:nvPr/>
        </p:nvSpPr>
        <p:spPr>
          <a:xfrm>
            <a:off x="8964422" y="5695558"/>
            <a:ext cx="2847600" cy="523200"/>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17462" marR="0" lvl="0" indent="0" algn="ctr" rtl="0">
              <a:lnSpc>
                <a:spcPct val="100000"/>
              </a:lnSpc>
              <a:spcBef>
                <a:spcPts val="0"/>
              </a:spcBef>
              <a:spcAft>
                <a:spcPts val="0"/>
              </a:spcAft>
              <a:buNone/>
            </a:pPr>
            <a:r>
              <a:rPr lang="en-US" sz="1400" b="0" i="0" u="none" strike="noStrike" cap="none">
                <a:solidFill>
                  <a:schemeClr val="dk1"/>
                </a:solidFill>
                <a:latin typeface="Calibri"/>
                <a:ea typeface="Calibri"/>
                <a:cs typeface="Calibri"/>
                <a:sym typeface="Calibri"/>
              </a:rPr>
              <a:t>Mission Based Decision Making TACTICAL/STRATEGIC DASHBOARDS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2"/>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 </a:t>
            </a:r>
            <a:br>
              <a:rPr lang="en-US"/>
            </a:br>
            <a:endParaRPr/>
          </a:p>
        </p:txBody>
      </p:sp>
      <p:sp>
        <p:nvSpPr>
          <p:cNvPr id="112" name="Google Shape;112;p12"/>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4</a:t>
            </a:fld>
            <a:endParaRPr/>
          </a:p>
        </p:txBody>
      </p:sp>
      <p:sp>
        <p:nvSpPr>
          <p:cNvPr id="113" name="Google Shape;113;p12"/>
          <p:cNvSpPr txBox="1"/>
          <p:nvPr/>
        </p:nvSpPr>
        <p:spPr>
          <a:xfrm>
            <a:off x="451550" y="1242437"/>
            <a:ext cx="6039900" cy="489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800" b="1" i="0" u="none" strike="noStrike" cap="none">
                <a:solidFill>
                  <a:srgbClr val="323F4F"/>
                </a:solidFill>
                <a:latin typeface="Calibri"/>
                <a:ea typeface="Calibri"/>
                <a:cs typeface="Calibri"/>
                <a:sym typeface="Calibri"/>
              </a:rPr>
              <a:t>TACCS™</a:t>
            </a:r>
            <a:endParaRPr sz="3200" b="0" i="0" u="none" strike="noStrike" cap="none">
              <a:solidFill>
                <a:srgbClr val="323F4F"/>
              </a:solidFill>
              <a:latin typeface="Candara"/>
              <a:ea typeface="Candara"/>
              <a:cs typeface="Candara"/>
              <a:sym typeface="Candara"/>
            </a:endParaRPr>
          </a:p>
        </p:txBody>
      </p:sp>
      <p:sp>
        <p:nvSpPr>
          <p:cNvPr id="114" name="Google Shape;114;p12"/>
          <p:cNvSpPr txBox="1"/>
          <p:nvPr/>
        </p:nvSpPr>
        <p:spPr>
          <a:xfrm>
            <a:off x="451550" y="1783902"/>
            <a:ext cx="6039900" cy="4641900"/>
          </a:xfrm>
          <a:prstGeom prst="rect">
            <a:avLst/>
          </a:prstGeom>
          <a:noFill/>
          <a:ln>
            <a:noFill/>
          </a:ln>
        </p:spPr>
        <p:txBody>
          <a:bodyPr spcFirstLastPara="1" wrap="square" lIns="91425" tIns="45700" rIns="91425" bIns="45700" anchor="t" anchorCtr="0">
            <a:noAutofit/>
          </a:bodyPr>
          <a:lstStyle/>
          <a:p>
            <a:pPr marL="230186" marR="0" lvl="0" indent="-222250" algn="l" rtl="0">
              <a:lnSpc>
                <a:spcPct val="115000"/>
              </a:lnSpc>
              <a:spcBef>
                <a:spcPts val="0"/>
              </a:spcBef>
              <a:spcAft>
                <a:spcPts val="0"/>
              </a:spcAft>
              <a:buClr>
                <a:srgbClr val="000000"/>
              </a:buClr>
              <a:buSzPts val="2000"/>
              <a:buFont typeface="Arial"/>
              <a:buNone/>
            </a:pPr>
            <a:r>
              <a:rPr lang="en-US" sz="2000" b="1" i="0" u="none" strike="noStrike" cap="none">
                <a:solidFill>
                  <a:srgbClr val="323F4F"/>
                </a:solidFill>
                <a:latin typeface="Calibri"/>
                <a:ea typeface="Calibri"/>
                <a:cs typeface="Calibri"/>
                <a:sym typeface="Calibri"/>
              </a:rPr>
              <a:t>Provides immediate situational awareness</a:t>
            </a:r>
            <a:r>
              <a:rPr lang="en-US" sz="2000" b="0" i="0" u="none" strike="noStrike" cap="none">
                <a:solidFill>
                  <a:srgbClr val="323F4F"/>
                </a:solidFill>
                <a:latin typeface="Calibri"/>
                <a:ea typeface="Calibri"/>
                <a:cs typeface="Calibri"/>
                <a:sym typeface="Calibri"/>
              </a:rPr>
              <a:t> </a:t>
            </a:r>
            <a:endParaRPr sz="1400" b="0" i="0" u="none" strike="noStrike" cap="none">
              <a:solidFill>
                <a:srgbClr val="323F4F"/>
              </a:solidFill>
              <a:latin typeface="Arial"/>
              <a:ea typeface="Arial"/>
              <a:cs typeface="Arial"/>
              <a:sym typeface="Arial"/>
            </a:endParaRPr>
          </a:p>
          <a:p>
            <a:pPr marL="230186" marR="0" lvl="0" indent="-222250" algn="l" rtl="0">
              <a:lnSpc>
                <a:spcPct val="115000"/>
              </a:lnSpc>
              <a:spcBef>
                <a:spcPts val="0"/>
              </a:spcBef>
              <a:spcAft>
                <a:spcPts val="0"/>
              </a:spcAft>
              <a:buClr>
                <a:srgbClr val="000000"/>
              </a:buClr>
              <a:buSzPts val="2000"/>
              <a:buFont typeface="Arial"/>
              <a:buNone/>
            </a:pPr>
            <a:r>
              <a:rPr lang="en-US" sz="2000" b="0" i="0" u="none" strike="noStrike" cap="none">
                <a:solidFill>
                  <a:srgbClr val="323F4F"/>
                </a:solidFill>
                <a:latin typeface="Calibri"/>
                <a:ea typeface="Calibri"/>
                <a:cs typeface="Calibri"/>
                <a:sym typeface="Calibri"/>
              </a:rPr>
              <a:t>	through mission-based dashboards and COP </a:t>
            </a:r>
            <a:endParaRPr sz="2000" b="0" i="0" u="none" strike="noStrike" cap="none">
              <a:solidFill>
                <a:srgbClr val="323F4F"/>
              </a:solidFill>
              <a:latin typeface="Calibri"/>
              <a:ea typeface="Calibri"/>
              <a:cs typeface="Calibri"/>
              <a:sym typeface="Calibri"/>
            </a:endParaRPr>
          </a:p>
          <a:p>
            <a:pPr marL="230186" marR="0" lvl="0" indent="-222250" algn="l" rtl="0">
              <a:lnSpc>
                <a:spcPct val="115000"/>
              </a:lnSpc>
              <a:spcBef>
                <a:spcPts val="0"/>
              </a:spcBef>
              <a:spcAft>
                <a:spcPts val="0"/>
              </a:spcAft>
              <a:buClr>
                <a:srgbClr val="000000"/>
              </a:buClr>
              <a:buSzPts val="2000"/>
              <a:buFont typeface="Arial"/>
              <a:buNone/>
            </a:pPr>
            <a:r>
              <a:rPr lang="en-US" sz="2000" b="1" i="0" u="none" strike="noStrike" cap="none">
                <a:solidFill>
                  <a:srgbClr val="323F4F"/>
                </a:solidFill>
                <a:latin typeface="Calibri"/>
                <a:ea typeface="Calibri"/>
                <a:cs typeface="Calibri"/>
                <a:sym typeface="Calibri"/>
              </a:rPr>
              <a:t>Identifies potential disruptions</a:t>
            </a:r>
            <a:r>
              <a:rPr lang="en-US" sz="2000" b="0" i="0" u="none" strike="noStrike" cap="none">
                <a:solidFill>
                  <a:srgbClr val="323F4F"/>
                </a:solidFill>
                <a:latin typeface="Calibri"/>
                <a:ea typeface="Calibri"/>
                <a:cs typeface="Calibri"/>
                <a:sym typeface="Calibri"/>
              </a:rPr>
              <a:t> </a:t>
            </a:r>
            <a:endParaRPr sz="1400" b="0" i="0" u="none" strike="noStrike" cap="none">
              <a:solidFill>
                <a:srgbClr val="323F4F"/>
              </a:solidFill>
              <a:latin typeface="Arial"/>
              <a:ea typeface="Arial"/>
              <a:cs typeface="Arial"/>
              <a:sym typeface="Arial"/>
            </a:endParaRPr>
          </a:p>
          <a:p>
            <a:pPr marL="230186" marR="0" lvl="0" indent="-222250" algn="l" rtl="0">
              <a:lnSpc>
                <a:spcPct val="115000"/>
              </a:lnSpc>
              <a:spcBef>
                <a:spcPts val="0"/>
              </a:spcBef>
              <a:spcAft>
                <a:spcPts val="0"/>
              </a:spcAft>
              <a:buClr>
                <a:srgbClr val="000000"/>
              </a:buClr>
              <a:buSzPts val="2000"/>
              <a:buFont typeface="Arial"/>
              <a:buNone/>
            </a:pPr>
            <a:r>
              <a:rPr lang="en-US" sz="2000" b="0" i="0" u="none" strike="noStrike" cap="none">
                <a:solidFill>
                  <a:srgbClr val="323F4F"/>
                </a:solidFill>
                <a:latin typeface="Calibri"/>
                <a:ea typeface="Calibri"/>
                <a:cs typeface="Calibri"/>
                <a:sym typeface="Calibri"/>
              </a:rPr>
              <a:t>	using AI Threat Analytics that combines </a:t>
            </a:r>
            <a:r>
              <a:rPr lang="en-US" sz="2000">
                <a:solidFill>
                  <a:srgbClr val="323F4F"/>
                </a:solidFill>
                <a:latin typeface="Calibri"/>
                <a:ea typeface="Calibri"/>
                <a:cs typeface="Calibri"/>
                <a:sym typeface="Calibri"/>
              </a:rPr>
              <a:t>HUMINT</a:t>
            </a:r>
            <a:r>
              <a:rPr lang="en-US" sz="2000" b="0" i="0" u="none" strike="noStrike" cap="none">
                <a:solidFill>
                  <a:srgbClr val="323F4F"/>
                </a:solidFill>
                <a:latin typeface="Calibri"/>
                <a:ea typeface="Calibri"/>
                <a:cs typeface="Calibri"/>
                <a:sym typeface="Calibri"/>
              </a:rPr>
              <a:t> and sensor data</a:t>
            </a:r>
            <a:endParaRPr sz="2000" b="0" i="0" u="none" strike="noStrike" cap="none">
              <a:solidFill>
                <a:srgbClr val="323F4F"/>
              </a:solidFill>
              <a:latin typeface="Calibri"/>
              <a:ea typeface="Calibri"/>
              <a:cs typeface="Calibri"/>
              <a:sym typeface="Calibri"/>
            </a:endParaRPr>
          </a:p>
          <a:p>
            <a:pPr marL="230186" marR="0" lvl="0" indent="-222250" algn="l" rtl="0">
              <a:lnSpc>
                <a:spcPct val="115000"/>
              </a:lnSpc>
              <a:spcBef>
                <a:spcPts val="0"/>
              </a:spcBef>
              <a:spcAft>
                <a:spcPts val="0"/>
              </a:spcAft>
              <a:buClr>
                <a:srgbClr val="000000"/>
              </a:buClr>
              <a:buSzPts val="2000"/>
              <a:buFont typeface="Arial"/>
              <a:buNone/>
            </a:pPr>
            <a:r>
              <a:rPr lang="en-US" sz="2000" b="1" i="0" u="none" strike="noStrike" cap="none">
                <a:solidFill>
                  <a:srgbClr val="323F4F"/>
                </a:solidFill>
                <a:latin typeface="Calibri"/>
                <a:ea typeface="Calibri"/>
                <a:cs typeface="Calibri"/>
                <a:sym typeface="Calibri"/>
              </a:rPr>
              <a:t>Shows direct and cascading impacts </a:t>
            </a:r>
            <a:endParaRPr sz="1400" b="0" i="0" u="none" strike="noStrike" cap="none">
              <a:solidFill>
                <a:srgbClr val="323F4F"/>
              </a:solidFill>
              <a:latin typeface="Arial"/>
              <a:ea typeface="Arial"/>
              <a:cs typeface="Arial"/>
              <a:sym typeface="Arial"/>
            </a:endParaRPr>
          </a:p>
          <a:p>
            <a:pPr marL="230186" marR="0" lvl="0" indent="-222250" algn="l" rtl="0">
              <a:lnSpc>
                <a:spcPct val="115000"/>
              </a:lnSpc>
              <a:spcBef>
                <a:spcPts val="0"/>
              </a:spcBef>
              <a:spcAft>
                <a:spcPts val="0"/>
              </a:spcAft>
              <a:buClr>
                <a:srgbClr val="000000"/>
              </a:buClr>
              <a:buSzPts val="2000"/>
              <a:buFont typeface="Arial"/>
              <a:buNone/>
            </a:pPr>
            <a:r>
              <a:rPr lang="en-US" sz="2000" b="1" i="0" u="none" strike="noStrike" cap="none">
                <a:solidFill>
                  <a:srgbClr val="323F4F"/>
                </a:solidFill>
                <a:latin typeface="Calibri"/>
                <a:ea typeface="Calibri"/>
                <a:cs typeface="Calibri"/>
                <a:sym typeface="Calibri"/>
              </a:rPr>
              <a:t>	</a:t>
            </a:r>
            <a:r>
              <a:rPr lang="en-US" sz="2000" b="0" i="0" u="none" strike="noStrike" cap="none">
                <a:solidFill>
                  <a:srgbClr val="323F4F"/>
                </a:solidFill>
                <a:latin typeface="Calibri"/>
                <a:ea typeface="Calibri"/>
                <a:cs typeface="Calibri"/>
                <a:sym typeface="Calibri"/>
              </a:rPr>
              <a:t>of disruptions on critical assets and infrastructure</a:t>
            </a:r>
            <a:endParaRPr sz="2000" b="0" i="0" u="none" strike="noStrike" cap="none">
              <a:solidFill>
                <a:srgbClr val="323F4F"/>
              </a:solidFill>
              <a:latin typeface="Calibri"/>
              <a:ea typeface="Calibri"/>
              <a:cs typeface="Calibri"/>
              <a:sym typeface="Calibri"/>
            </a:endParaRPr>
          </a:p>
          <a:p>
            <a:pPr marL="230186" marR="0" lvl="0" indent="-222250" algn="l" rtl="0">
              <a:lnSpc>
                <a:spcPct val="115000"/>
              </a:lnSpc>
              <a:spcBef>
                <a:spcPts val="0"/>
              </a:spcBef>
              <a:spcAft>
                <a:spcPts val="0"/>
              </a:spcAft>
              <a:buClr>
                <a:srgbClr val="000000"/>
              </a:buClr>
              <a:buSzPts val="2000"/>
              <a:buFont typeface="Arial"/>
              <a:buNone/>
            </a:pPr>
            <a:r>
              <a:rPr lang="en-US" sz="2000" b="1" i="0" u="none" strike="noStrike" cap="none">
                <a:solidFill>
                  <a:srgbClr val="323F4F"/>
                </a:solidFill>
                <a:latin typeface="Calibri"/>
                <a:ea typeface="Calibri"/>
                <a:cs typeface="Calibri"/>
                <a:sym typeface="Calibri"/>
              </a:rPr>
              <a:t>Supports “What If” testing of COAs </a:t>
            </a:r>
            <a:endParaRPr sz="1400" b="0" i="0" u="none" strike="noStrike" cap="none">
              <a:solidFill>
                <a:srgbClr val="323F4F"/>
              </a:solidFill>
              <a:latin typeface="Arial"/>
              <a:ea typeface="Arial"/>
              <a:cs typeface="Arial"/>
              <a:sym typeface="Arial"/>
            </a:endParaRPr>
          </a:p>
          <a:p>
            <a:pPr marL="230186" marR="0" lvl="0" indent="-222250" algn="l" rtl="0">
              <a:lnSpc>
                <a:spcPct val="115000"/>
              </a:lnSpc>
              <a:spcBef>
                <a:spcPts val="0"/>
              </a:spcBef>
              <a:spcAft>
                <a:spcPts val="0"/>
              </a:spcAft>
              <a:buClr>
                <a:srgbClr val="000000"/>
              </a:buClr>
              <a:buSzPts val="2000"/>
              <a:buFont typeface="Arial"/>
              <a:buNone/>
            </a:pPr>
            <a:r>
              <a:rPr lang="en-US" sz="2000" b="1" i="0" u="none" strike="noStrike" cap="none">
                <a:solidFill>
                  <a:srgbClr val="323F4F"/>
                </a:solidFill>
                <a:latin typeface="Calibri"/>
                <a:ea typeface="Calibri"/>
                <a:cs typeface="Calibri"/>
                <a:sym typeface="Calibri"/>
              </a:rPr>
              <a:t>	</a:t>
            </a:r>
            <a:r>
              <a:rPr lang="en-US" sz="2000" b="0" i="0" u="none" strike="noStrike" cap="none">
                <a:solidFill>
                  <a:srgbClr val="323F4F"/>
                </a:solidFill>
                <a:latin typeface="Calibri"/>
                <a:ea typeface="Calibri"/>
                <a:cs typeface="Calibri"/>
                <a:sym typeface="Calibri"/>
              </a:rPr>
              <a:t>to anticipate consequences and informed decision making at echelon</a:t>
            </a:r>
            <a:endParaRPr sz="2000" b="0" i="0" u="none" strike="noStrike" cap="none">
              <a:solidFill>
                <a:srgbClr val="323F4F"/>
              </a:solidFill>
              <a:latin typeface="Calibri"/>
              <a:ea typeface="Calibri"/>
              <a:cs typeface="Calibri"/>
              <a:sym typeface="Calibri"/>
            </a:endParaRPr>
          </a:p>
          <a:p>
            <a:pPr marL="230186" marR="0" lvl="0" indent="-222250" algn="l" rtl="0">
              <a:lnSpc>
                <a:spcPct val="115000"/>
              </a:lnSpc>
              <a:spcBef>
                <a:spcPts val="0"/>
              </a:spcBef>
              <a:spcAft>
                <a:spcPts val="0"/>
              </a:spcAft>
              <a:buClr>
                <a:srgbClr val="000000"/>
              </a:buClr>
              <a:buSzPts val="2000"/>
              <a:buFont typeface="Arial"/>
              <a:buNone/>
            </a:pPr>
            <a:r>
              <a:rPr lang="en-US" sz="2000" b="1" i="0" u="none" strike="noStrike" cap="none">
                <a:solidFill>
                  <a:srgbClr val="323F4F"/>
                </a:solidFill>
                <a:latin typeface="Calibri"/>
                <a:ea typeface="Calibri"/>
                <a:cs typeface="Calibri"/>
                <a:sym typeface="Calibri"/>
              </a:rPr>
              <a:t>Displays workflows and tracks mission impacts</a:t>
            </a:r>
            <a:endParaRPr sz="1400" b="0" i="0" u="none" strike="noStrike" cap="none">
              <a:solidFill>
                <a:srgbClr val="323F4F"/>
              </a:solidFill>
              <a:latin typeface="Arial"/>
              <a:ea typeface="Arial"/>
              <a:cs typeface="Arial"/>
              <a:sym typeface="Arial"/>
            </a:endParaRPr>
          </a:p>
          <a:p>
            <a:pPr marL="230186" marR="0" lvl="0" indent="-222250" algn="l" rtl="0">
              <a:lnSpc>
                <a:spcPct val="115000"/>
              </a:lnSpc>
              <a:spcBef>
                <a:spcPts val="0"/>
              </a:spcBef>
              <a:spcAft>
                <a:spcPts val="0"/>
              </a:spcAft>
              <a:buClr>
                <a:srgbClr val="000000"/>
              </a:buClr>
              <a:buSzPts val="2000"/>
              <a:buFont typeface="Arial"/>
              <a:buNone/>
            </a:pPr>
            <a:r>
              <a:rPr lang="en-US" sz="2000" b="1" i="0" u="none" strike="noStrike" cap="none">
                <a:solidFill>
                  <a:srgbClr val="323F4F"/>
                </a:solidFill>
                <a:latin typeface="Calibri"/>
                <a:ea typeface="Calibri"/>
                <a:cs typeface="Calibri"/>
                <a:sym typeface="Calibri"/>
              </a:rPr>
              <a:t>	</a:t>
            </a:r>
            <a:r>
              <a:rPr lang="en-US" sz="2000" b="0" i="0" u="none" strike="noStrike" cap="none">
                <a:solidFill>
                  <a:srgbClr val="323F4F"/>
                </a:solidFill>
                <a:latin typeface="Calibri"/>
                <a:ea typeface="Calibri"/>
                <a:cs typeface="Calibri"/>
                <a:sym typeface="Calibri"/>
              </a:rPr>
              <a:t>that incorporate damage recovery estimates based on available resources</a:t>
            </a:r>
            <a:endParaRPr sz="2400" b="0" i="0" u="none" strike="noStrike" cap="none">
              <a:solidFill>
                <a:srgbClr val="323F4F"/>
              </a:solidFill>
              <a:latin typeface="Candara"/>
              <a:ea typeface="Candara"/>
              <a:cs typeface="Candara"/>
              <a:sym typeface="Candara"/>
            </a:endParaRPr>
          </a:p>
        </p:txBody>
      </p:sp>
      <p:grpSp>
        <p:nvGrpSpPr>
          <p:cNvPr id="115" name="Google Shape;115;p12"/>
          <p:cNvGrpSpPr/>
          <p:nvPr/>
        </p:nvGrpSpPr>
        <p:grpSpPr>
          <a:xfrm>
            <a:off x="6641638" y="1246361"/>
            <a:ext cx="5075207" cy="4641760"/>
            <a:chOff x="6641638" y="1246361"/>
            <a:chExt cx="5075207" cy="4641760"/>
          </a:xfrm>
        </p:grpSpPr>
        <p:pic>
          <p:nvPicPr>
            <p:cNvPr id="116" name="Google Shape;116;p12" descr="A close up of a map&#10;&#10;Description automatically generated"/>
            <p:cNvPicPr preferRelativeResize="0"/>
            <p:nvPr/>
          </p:nvPicPr>
          <p:blipFill rotWithShape="1">
            <a:blip r:embed="rId3">
              <a:alphaModFix/>
            </a:blip>
            <a:srcRect/>
            <a:stretch/>
          </p:blipFill>
          <p:spPr>
            <a:xfrm>
              <a:off x="6641638" y="1246361"/>
              <a:ext cx="4712150" cy="2920449"/>
            </a:xfrm>
            <a:prstGeom prst="rect">
              <a:avLst/>
            </a:prstGeom>
            <a:noFill/>
            <a:ln w="9525" cap="sq" cmpd="sng">
              <a:solidFill>
                <a:srgbClr val="7F7F7F"/>
              </a:solidFill>
              <a:prstDash val="solid"/>
              <a:miter lim="800000"/>
              <a:headEnd type="none" w="sm" len="sm"/>
              <a:tailEnd type="none" w="sm" len="sm"/>
            </a:ln>
            <a:effectLst>
              <a:outerShdw blurRad="50800" dist="38100" dir="2700000" algn="tl" rotWithShape="0">
                <a:srgbClr val="000000">
                  <a:alpha val="41960"/>
                </a:srgbClr>
              </a:outerShdw>
            </a:effectLst>
          </p:spPr>
        </p:pic>
        <p:pic>
          <p:nvPicPr>
            <p:cNvPr id="117" name="Google Shape;117;p12"/>
            <p:cNvPicPr preferRelativeResize="0"/>
            <p:nvPr/>
          </p:nvPicPr>
          <p:blipFill rotWithShape="1">
            <a:blip r:embed="rId4">
              <a:alphaModFix/>
            </a:blip>
            <a:srcRect t="248" b="256"/>
            <a:stretch/>
          </p:blipFill>
          <p:spPr>
            <a:xfrm>
              <a:off x="7004692" y="2967673"/>
              <a:ext cx="4712153" cy="2920448"/>
            </a:xfrm>
            <a:prstGeom prst="rect">
              <a:avLst/>
            </a:prstGeom>
            <a:noFill/>
            <a:ln w="9525" cap="sq" cmpd="sng">
              <a:solidFill>
                <a:srgbClr val="7F7F7F"/>
              </a:solidFill>
              <a:prstDash val="solid"/>
              <a:miter lim="800000"/>
              <a:headEnd type="none" w="sm" len="sm"/>
              <a:tailEnd type="none" w="sm" len="sm"/>
            </a:ln>
            <a:effectLst>
              <a:outerShdw blurRad="50800" dist="38100" dir="2700000" algn="tl" rotWithShape="0">
                <a:srgbClr val="000000">
                  <a:alpha val="42352"/>
                </a:srgbClr>
              </a:outerShdw>
            </a:effectLst>
          </p:spPr>
        </p:pic>
      </p:grpSp>
      <p:sp>
        <p:nvSpPr>
          <p:cNvPr id="118" name="Google Shape;118;p12"/>
          <p:cNvSpPr txBox="1"/>
          <p:nvPr/>
        </p:nvSpPr>
        <p:spPr>
          <a:xfrm>
            <a:off x="6505074" y="5982318"/>
            <a:ext cx="5317958"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E75B6"/>
              </a:buClr>
              <a:buSzPts val="1000"/>
              <a:buFont typeface="Calibri"/>
              <a:buNone/>
            </a:pPr>
            <a:r>
              <a:rPr lang="en-US" sz="1000" b="0" i="0" u="none" strike="noStrike" cap="none">
                <a:solidFill>
                  <a:srgbClr val="323F4F"/>
                </a:solidFill>
                <a:latin typeface="Calibri"/>
                <a:ea typeface="Calibri"/>
                <a:cs typeface="Calibri"/>
                <a:sym typeface="Calibri"/>
              </a:rPr>
              <a:t>Note: all illustrations used in this presentation are hypothetical based on publicly available sources</a:t>
            </a:r>
            <a:endParaRPr sz="1000" b="0" i="0" u="none" strike="noStrike" cap="none">
              <a:solidFill>
                <a:srgbClr val="323F4F"/>
              </a:solidFill>
              <a:latin typeface="Calibri"/>
              <a:ea typeface="Calibri"/>
              <a:cs typeface="Calibri"/>
              <a:sym typeface="Calibri"/>
            </a:endParaRPr>
          </a:p>
        </p:txBody>
      </p:sp>
      <p:sp>
        <p:nvSpPr>
          <p:cNvPr id="119" name="Google Shape;119;p12"/>
          <p:cNvSpPr txBox="1"/>
          <p:nvPr/>
        </p:nvSpPr>
        <p:spPr>
          <a:xfrm>
            <a:off x="9773587" y="67073"/>
            <a:ext cx="2058786"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i="0" u="none" strike="noStrike" cap="none">
                <a:solidFill>
                  <a:schemeClr val="lt1"/>
                </a:solidFill>
                <a:latin typeface="Calibri"/>
                <a:ea typeface="Calibri"/>
                <a:cs typeface="Calibri"/>
                <a:sym typeface="Calibri"/>
              </a:rPr>
              <a:t>The Technology</a:t>
            </a:r>
            <a:endParaRPr sz="20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3"/>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latin typeface="Calibri"/>
                <a:ea typeface="Calibri"/>
                <a:cs typeface="Calibri"/>
                <a:sym typeface="Calibri"/>
              </a:rPr>
              <a:t>5</a:t>
            </a:fld>
            <a:endParaRPr>
              <a:latin typeface="Calibri"/>
              <a:ea typeface="Calibri"/>
              <a:cs typeface="Calibri"/>
              <a:sym typeface="Calibri"/>
            </a:endParaRPr>
          </a:p>
        </p:txBody>
      </p:sp>
      <p:sp>
        <p:nvSpPr>
          <p:cNvPr id="125" name="Google Shape;125;p13"/>
          <p:cNvSpPr txBox="1"/>
          <p:nvPr/>
        </p:nvSpPr>
        <p:spPr>
          <a:xfrm>
            <a:off x="0" y="1316750"/>
            <a:ext cx="12192000" cy="71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rgbClr val="262626"/>
                </a:solidFill>
                <a:latin typeface="Calibri"/>
                <a:ea typeface="Calibri"/>
                <a:cs typeface="Calibri"/>
                <a:sym typeface="Calibri"/>
              </a:rPr>
              <a:t>TACCS­™ is an open architecture mission-based situational awareness and decision support software </a:t>
            </a:r>
            <a:endParaRPr sz="2000" b="1" i="0" u="none" strike="noStrike" cap="none">
              <a:solidFill>
                <a:srgbClr val="262626"/>
              </a:solidFill>
              <a:latin typeface="Calibri"/>
              <a:ea typeface="Calibri"/>
              <a:cs typeface="Calibri"/>
              <a:sym typeface="Calibri"/>
            </a:endParaRPr>
          </a:p>
        </p:txBody>
      </p:sp>
      <p:sp>
        <p:nvSpPr>
          <p:cNvPr id="126" name="Google Shape;126;p13"/>
          <p:cNvSpPr txBox="1"/>
          <p:nvPr/>
        </p:nvSpPr>
        <p:spPr>
          <a:xfrm>
            <a:off x="351700" y="5455797"/>
            <a:ext cx="11379300" cy="71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2000" b="1" i="0" u="none" strike="noStrike" cap="none" dirty="0">
                <a:solidFill>
                  <a:srgbClr val="262626"/>
                </a:solidFill>
                <a:latin typeface="Calibri"/>
                <a:ea typeface="Calibri"/>
                <a:cs typeface="Calibri"/>
                <a:sym typeface="Calibri"/>
              </a:rPr>
              <a:t>TACCS™ </a:t>
            </a:r>
            <a:r>
              <a:rPr lang="en-US" sz="2000" b="0" i="0" u="none" strike="noStrike" cap="none" dirty="0">
                <a:solidFill>
                  <a:srgbClr val="262626"/>
                </a:solidFill>
                <a:latin typeface="Calibri"/>
                <a:ea typeface="Calibri"/>
                <a:cs typeface="Calibri"/>
                <a:sym typeface="Calibri"/>
              </a:rPr>
              <a:t>RBAC permits both strategic and tactical users at all levels to share a COP specifically designed for their needs, and enables collaborative decision making at the edge</a:t>
            </a:r>
            <a:endParaRPr sz="2000" b="0" i="0" u="none" strike="noStrike" cap="none" dirty="0">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262626"/>
              </a:solidFill>
              <a:latin typeface="Calibri"/>
              <a:ea typeface="Calibri"/>
              <a:cs typeface="Calibri"/>
              <a:sym typeface="Calibri"/>
            </a:endParaRPr>
          </a:p>
        </p:txBody>
      </p:sp>
      <p:sp>
        <p:nvSpPr>
          <p:cNvPr id="127" name="Google Shape;127;p13"/>
          <p:cNvSpPr txBox="1"/>
          <p:nvPr/>
        </p:nvSpPr>
        <p:spPr>
          <a:xfrm>
            <a:off x="351700" y="1920600"/>
            <a:ext cx="5085900" cy="3016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Power users in a command post have a full set of capabilities</a:t>
            </a:r>
            <a:endParaRPr sz="14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Troops in the field access operational tools from a tablet or smartphone</a:t>
            </a:r>
            <a:endParaRPr sz="14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Transient forces receive immediate alerts if they are in danger</a:t>
            </a:r>
            <a:endParaRPr sz="14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Flag officers monitor real time mission status at echelon </a:t>
            </a:r>
            <a:endParaRPr sz="1400" b="0" i="0" u="none" strike="noStrike" cap="none">
              <a:solidFill>
                <a:srgbClr val="262626"/>
              </a:solidFill>
              <a:latin typeface="Calibri"/>
              <a:ea typeface="Calibri"/>
              <a:cs typeface="Calibri"/>
              <a:sym typeface="Calibri"/>
            </a:endParaRPr>
          </a:p>
        </p:txBody>
      </p:sp>
      <p:pic>
        <p:nvPicPr>
          <p:cNvPr id="128" name="Google Shape;128;p13"/>
          <p:cNvPicPr preferRelativeResize="0"/>
          <p:nvPr/>
        </p:nvPicPr>
        <p:blipFill rotWithShape="1">
          <a:blip r:embed="rId3">
            <a:alphaModFix/>
          </a:blip>
          <a:srcRect/>
          <a:stretch/>
        </p:blipFill>
        <p:spPr>
          <a:xfrm>
            <a:off x="5437641" y="1855970"/>
            <a:ext cx="6447733" cy="3392424"/>
          </a:xfrm>
          <a:prstGeom prst="rect">
            <a:avLst/>
          </a:prstGeom>
          <a:noFill/>
          <a:ln w="9525" cap="flat" cmpd="sng">
            <a:solidFill>
              <a:srgbClr val="7F7F7F"/>
            </a:solidFill>
            <a:prstDash val="solid"/>
            <a:round/>
            <a:headEnd type="none" w="sm" len="sm"/>
            <a:tailEnd type="none" w="sm" len="sm"/>
          </a:ln>
        </p:spPr>
      </p:pic>
      <p:sp>
        <p:nvSpPr>
          <p:cNvPr id="129" name="Google Shape;129;p13"/>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latin typeface="Calibri"/>
                <a:ea typeface="Calibri"/>
                <a:cs typeface="Calibri"/>
                <a:sym typeface="Calibri"/>
              </a:rPr>
              <a:t>© Copyright 202</a:t>
            </a:r>
            <a:r>
              <a:rPr lang="en-US"/>
              <a:t>4</a:t>
            </a:r>
            <a:r>
              <a:rPr lang="en-US">
                <a:latin typeface="Calibri"/>
                <a:ea typeface="Calibri"/>
                <a:cs typeface="Calibri"/>
                <a:sym typeface="Calibri"/>
              </a:rPr>
              <a:t> Priority 5 Holdings, Inc. </a:t>
            </a:r>
            <a:br>
              <a:rPr lang="en-US">
                <a:latin typeface="Calibri"/>
                <a:ea typeface="Calibri"/>
                <a:cs typeface="Calibri"/>
                <a:sym typeface="Calibri"/>
              </a:rPr>
            </a:br>
            <a:endParaRPr>
              <a:latin typeface="Calibri"/>
              <a:ea typeface="Calibri"/>
              <a:cs typeface="Calibri"/>
              <a:sym typeface="Calibri"/>
            </a:endParaRPr>
          </a:p>
        </p:txBody>
      </p:sp>
      <p:sp>
        <p:nvSpPr>
          <p:cNvPr id="130" name="Google Shape;130;p13"/>
          <p:cNvSpPr txBox="1"/>
          <p:nvPr/>
        </p:nvSpPr>
        <p:spPr>
          <a:xfrm>
            <a:off x="7184576" y="72690"/>
            <a:ext cx="4684917" cy="61551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TACCS™ Provides the System of Systems</a:t>
            </a:r>
            <a:endParaRPr sz="2000" b="0" i="0" u="none" strike="noStrike" cap="none">
              <a:solidFill>
                <a:srgbClr val="000000"/>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4"/>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6</a:t>
            </a:fld>
            <a:endParaRPr/>
          </a:p>
        </p:txBody>
      </p:sp>
      <p:sp>
        <p:nvSpPr>
          <p:cNvPr id="136" name="Google Shape;136;p14"/>
          <p:cNvSpPr txBox="1"/>
          <p:nvPr/>
        </p:nvSpPr>
        <p:spPr>
          <a:xfrm>
            <a:off x="771300" y="1405650"/>
            <a:ext cx="10741200" cy="71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1" i="0" u="none" strike="noStrike" cap="none" dirty="0">
                <a:solidFill>
                  <a:srgbClr val="262626"/>
                </a:solidFill>
                <a:latin typeface="Calibri"/>
                <a:ea typeface="Calibri"/>
                <a:cs typeface="Calibri"/>
                <a:sym typeface="Calibri"/>
              </a:rPr>
              <a:t>TACCS™ open architecture readily integrates new technologies in the supply chains necessary for their sustainment</a:t>
            </a:r>
            <a:endParaRPr sz="2000" b="1" i="0" u="none" strike="noStrike" cap="none" dirty="0">
              <a:solidFill>
                <a:srgbClr val="262626"/>
              </a:solidFill>
              <a:latin typeface="Calibri"/>
              <a:ea typeface="Calibri"/>
              <a:cs typeface="Calibri"/>
              <a:sym typeface="Calibri"/>
            </a:endParaRPr>
          </a:p>
        </p:txBody>
      </p:sp>
      <p:sp>
        <p:nvSpPr>
          <p:cNvPr id="137" name="Google Shape;137;p14"/>
          <p:cNvSpPr txBox="1"/>
          <p:nvPr/>
        </p:nvSpPr>
        <p:spPr>
          <a:xfrm>
            <a:off x="1256116" y="2709900"/>
            <a:ext cx="10039618" cy="3715902"/>
          </a:xfrm>
          <a:prstGeom prst="rect">
            <a:avLst/>
          </a:prstGeom>
          <a:noFill/>
          <a:ln>
            <a:noFill/>
          </a:ln>
        </p:spPr>
        <p:txBody>
          <a:bodyPr spcFirstLastPara="1" wrap="square" lIns="91425" tIns="45700" rIns="91425" bIns="45700" anchor="t" anchorCtr="0">
            <a:noAutofit/>
          </a:bodyPr>
          <a:lstStyle/>
          <a:p>
            <a:pPr marL="10160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Quickly adding data feeds, sensors, and problem-specific technology solutions</a:t>
            </a:r>
            <a:endParaRPr sz="2000" b="0" i="0" u="none" strike="noStrike" cap="none">
              <a:solidFill>
                <a:srgbClr val="262626"/>
              </a:solidFill>
              <a:latin typeface="Calibri"/>
              <a:ea typeface="Calibri"/>
              <a:cs typeface="Calibri"/>
              <a:sym typeface="Calibri"/>
            </a:endParaRPr>
          </a:p>
          <a:p>
            <a:pPr marL="10160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10160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Verifying that the latest technology is available by incorporating the thinking of industry leaders from academia</a:t>
            </a:r>
            <a:endParaRPr sz="1400" b="0" i="0" u="none" strike="noStrike" cap="none">
              <a:solidFill>
                <a:srgbClr val="262626"/>
              </a:solidFill>
              <a:latin typeface="Arial"/>
              <a:ea typeface="Arial"/>
              <a:cs typeface="Arial"/>
              <a:sym typeface="Arial"/>
            </a:endParaRPr>
          </a:p>
          <a:p>
            <a:pPr marL="10160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10160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Providing access to unbiased management from the public and private sector for assistance in contracting and administration, and</a:t>
            </a:r>
            <a:endParaRPr sz="1400" b="0" i="0" u="none" strike="noStrike" cap="none">
              <a:solidFill>
                <a:srgbClr val="262626"/>
              </a:solidFill>
              <a:latin typeface="Arial"/>
              <a:ea typeface="Arial"/>
              <a:cs typeface="Arial"/>
              <a:sym typeface="Arial"/>
            </a:endParaRPr>
          </a:p>
          <a:p>
            <a:pPr marL="10160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10160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Demonstrating the solution in operational vignettes</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p:txBody>
      </p:sp>
      <p:sp>
        <p:nvSpPr>
          <p:cNvPr id="138" name="Google Shape;138;p14"/>
          <p:cNvSpPr txBox="1"/>
          <p:nvPr/>
        </p:nvSpPr>
        <p:spPr>
          <a:xfrm>
            <a:off x="2010194" y="5805592"/>
            <a:ext cx="9194100" cy="710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chemeClr val="dk1"/>
              </a:buClr>
              <a:buSzPts val="2000"/>
              <a:buFont typeface="Arial"/>
              <a:buNone/>
            </a:pPr>
            <a:r>
              <a:rPr lang="en-US" sz="2000" b="1" i="1" u="none" strike="noStrike" cap="none">
                <a:solidFill>
                  <a:srgbClr val="262626"/>
                </a:solidFill>
                <a:latin typeface="Calibri"/>
                <a:ea typeface="Calibri"/>
                <a:cs typeface="Calibri"/>
                <a:sym typeface="Calibri"/>
              </a:rPr>
              <a:t>… A process that takes weeks, not years </a:t>
            </a:r>
            <a:endParaRPr sz="2000" b="1" i="1" u="none" strike="noStrike" cap="none">
              <a:solidFill>
                <a:srgbClr val="262626"/>
              </a:solidFill>
              <a:latin typeface="Calibri"/>
              <a:ea typeface="Calibri"/>
              <a:cs typeface="Calibri"/>
              <a:sym typeface="Calibri"/>
            </a:endParaRPr>
          </a:p>
        </p:txBody>
      </p:sp>
      <p:sp>
        <p:nvSpPr>
          <p:cNvPr id="139" name="Google Shape;139;p14"/>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 </a:t>
            </a:r>
            <a:br>
              <a:rPr lang="en-US"/>
            </a:br>
            <a:endParaRPr/>
          </a:p>
        </p:txBody>
      </p:sp>
      <p:sp>
        <p:nvSpPr>
          <p:cNvPr id="140" name="Google Shape;140;p14"/>
          <p:cNvSpPr txBox="1"/>
          <p:nvPr/>
        </p:nvSpPr>
        <p:spPr>
          <a:xfrm>
            <a:off x="771300" y="2217300"/>
            <a:ext cx="57282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a:solidFill>
                  <a:srgbClr val="262626"/>
                </a:solidFill>
                <a:latin typeface="Calibri"/>
                <a:ea typeface="Calibri"/>
                <a:cs typeface="Calibri"/>
                <a:sym typeface="Calibri"/>
              </a:rPr>
              <a:t>Resulting in:</a:t>
            </a:r>
            <a:endParaRPr sz="2000" b="0" i="0" u="none" strike="noStrike" cap="none">
              <a:solidFill>
                <a:srgbClr val="262626"/>
              </a:solidFill>
              <a:latin typeface="Calibri"/>
              <a:ea typeface="Calibri"/>
              <a:cs typeface="Calibri"/>
              <a:sym typeface="Calibri"/>
            </a:endParaRPr>
          </a:p>
        </p:txBody>
      </p:sp>
      <p:sp>
        <p:nvSpPr>
          <p:cNvPr id="141" name="Google Shape;141;p14"/>
          <p:cNvSpPr txBox="1"/>
          <p:nvPr/>
        </p:nvSpPr>
        <p:spPr>
          <a:xfrm>
            <a:off x="7159897" y="67073"/>
            <a:ext cx="4770846"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800"/>
              <a:buFont typeface="Arial"/>
              <a:buNone/>
            </a:pPr>
            <a:r>
              <a:rPr lang="en-US" sz="2000" b="1" i="0" u="none" strike="noStrike" cap="none">
                <a:solidFill>
                  <a:schemeClr val="lt1"/>
                </a:solidFill>
                <a:latin typeface="Calibri"/>
                <a:ea typeface="Calibri"/>
                <a:cs typeface="Calibri"/>
                <a:sym typeface="Calibri"/>
              </a:rPr>
              <a:t>Open Architecture</a:t>
            </a:r>
            <a:endParaRPr sz="2000" b="1" i="0" u="none" strike="noStrike" cap="non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5"/>
          <p:cNvSpPr txBox="1">
            <a:spLocks noGrp="1"/>
          </p:cNvSpPr>
          <p:nvPr>
            <p:ph type="sldNum" idx="12"/>
          </p:nvPr>
        </p:nvSpPr>
        <p:spPr>
          <a:xfrm>
            <a:off x="8610600" y="6425802"/>
            <a:ext cx="2743200"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latin typeface="Calibri"/>
                <a:ea typeface="Calibri"/>
                <a:cs typeface="Calibri"/>
                <a:sym typeface="Calibri"/>
              </a:rPr>
              <a:t>7</a:t>
            </a:fld>
            <a:endParaRPr>
              <a:latin typeface="Calibri"/>
              <a:ea typeface="Calibri"/>
              <a:cs typeface="Calibri"/>
              <a:sym typeface="Calibri"/>
            </a:endParaRPr>
          </a:p>
        </p:txBody>
      </p:sp>
      <p:sp>
        <p:nvSpPr>
          <p:cNvPr id="147" name="Google Shape;147;p15"/>
          <p:cNvSpPr txBox="1"/>
          <p:nvPr/>
        </p:nvSpPr>
        <p:spPr>
          <a:xfrm>
            <a:off x="0" y="1316750"/>
            <a:ext cx="12192000" cy="71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dirty="0">
                <a:solidFill>
                  <a:srgbClr val="262626"/>
                </a:solidFill>
                <a:latin typeface="Calibri"/>
                <a:ea typeface="Calibri"/>
                <a:cs typeface="Calibri"/>
                <a:sym typeface="Calibri"/>
              </a:rPr>
              <a:t>Priority 5’s dual-use capabilities supports tactical military applications</a:t>
            </a:r>
            <a:endParaRPr sz="2000" b="1" i="0" u="none" strike="noStrike" cap="none" dirty="0">
              <a:solidFill>
                <a:srgbClr val="262626"/>
              </a:solidFill>
              <a:latin typeface="Calibri"/>
              <a:ea typeface="Calibri"/>
              <a:cs typeface="Calibri"/>
              <a:sym typeface="Calibri"/>
            </a:endParaRPr>
          </a:p>
        </p:txBody>
      </p:sp>
      <p:sp>
        <p:nvSpPr>
          <p:cNvPr id="148" name="Google Shape;148;p15"/>
          <p:cNvSpPr txBox="1"/>
          <p:nvPr/>
        </p:nvSpPr>
        <p:spPr>
          <a:xfrm>
            <a:off x="351700" y="5632062"/>
            <a:ext cx="11379300" cy="71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rgbClr val="262626"/>
                </a:solidFill>
                <a:latin typeface="Calibri"/>
                <a:ea typeface="Calibri"/>
                <a:cs typeface="Calibri"/>
                <a:sym typeface="Calibri"/>
              </a:rPr>
              <a:t>Required personnel clearances are in place and TACCS™ has </a:t>
            </a:r>
            <a:endParaRPr/>
          </a:p>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rgbClr val="262626"/>
                </a:solidFill>
                <a:latin typeface="Calibri"/>
                <a:ea typeface="Calibri"/>
                <a:cs typeface="Calibri"/>
                <a:sym typeface="Calibri"/>
              </a:rPr>
              <a:t>previously been granted ATO on NIPRNet and SIPRNet</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262626"/>
              </a:solidFill>
              <a:latin typeface="Calibri"/>
              <a:ea typeface="Calibri"/>
              <a:cs typeface="Calibri"/>
              <a:sym typeface="Calibri"/>
            </a:endParaRPr>
          </a:p>
        </p:txBody>
      </p:sp>
      <p:sp>
        <p:nvSpPr>
          <p:cNvPr id="149" name="Google Shape;149;p15"/>
          <p:cNvSpPr txBox="1"/>
          <p:nvPr/>
        </p:nvSpPr>
        <p:spPr>
          <a:xfrm>
            <a:off x="479395" y="1889375"/>
            <a:ext cx="6075300" cy="3632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262626"/>
                </a:solidFill>
                <a:latin typeface="Calibri"/>
                <a:ea typeface="Calibri"/>
                <a:cs typeface="Calibri"/>
                <a:sym typeface="Calibri"/>
              </a:rPr>
              <a:t>Current customers include national (e.g., Amtrak, </a:t>
            </a:r>
            <a:r>
              <a:rPr lang="en-US" sz="2000" dirty="0">
                <a:solidFill>
                  <a:srgbClr val="262626"/>
                </a:solidFill>
                <a:latin typeface="Calibri"/>
                <a:ea typeface="Calibri"/>
                <a:cs typeface="Calibri"/>
                <a:sym typeface="Calibri"/>
              </a:rPr>
              <a:t>Centers for Disease Control, </a:t>
            </a:r>
            <a:r>
              <a:rPr lang="en-US" sz="2000" b="0" i="0" u="none" strike="noStrike" cap="none" dirty="0">
                <a:solidFill>
                  <a:srgbClr val="262626"/>
                </a:solidFill>
                <a:latin typeface="Calibri"/>
                <a:ea typeface="Calibri"/>
                <a:cs typeface="Calibri"/>
                <a:sym typeface="Calibri"/>
              </a:rPr>
              <a:t>DoD) and international (e.g., KSA, Philippines) installations</a:t>
            </a:r>
            <a:endParaRPr sz="1400" b="0" i="0" u="none" strike="noStrike" cap="none" dirty="0">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dirty="0">
                <a:solidFill>
                  <a:srgbClr val="262626"/>
                </a:solidFill>
                <a:latin typeface="Calibri"/>
                <a:ea typeface="Calibri"/>
                <a:cs typeface="Calibri"/>
                <a:sym typeface="Calibri"/>
              </a:rPr>
              <a:t>Complete integration with TAK and ADVANA</a:t>
            </a:r>
            <a:endParaRPr dirty="0"/>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262626"/>
                </a:solidFill>
                <a:latin typeface="Calibri"/>
                <a:ea typeface="Calibri"/>
                <a:cs typeface="Calibri"/>
                <a:sym typeface="Calibri"/>
              </a:rPr>
              <a:t>  - Threat analytics updated to include sensors, HUMINT, and SIGINT</a:t>
            </a:r>
            <a:endParaRPr sz="1400" b="0" i="0" u="none" strike="noStrike" cap="none" dirty="0">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262626"/>
                </a:solidFill>
                <a:latin typeface="Calibri"/>
                <a:ea typeface="Calibri"/>
                <a:cs typeface="Calibri"/>
                <a:sym typeface="Calibri"/>
              </a:rPr>
              <a:t>  - Assets and workflows configured to conform to military requirements</a:t>
            </a:r>
            <a:endParaRPr sz="1400" b="0" i="0" u="none" strike="noStrike" cap="none" dirty="0">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262626"/>
                </a:solidFill>
                <a:latin typeface="Calibri"/>
                <a:ea typeface="Calibri"/>
                <a:cs typeface="Calibri"/>
                <a:sym typeface="Calibri"/>
              </a:rPr>
              <a:t>  - Mission structures based on integrating strategic and tactical planning and execution</a:t>
            </a:r>
            <a:endParaRPr sz="1400" b="0" i="0" u="none" strike="noStrike" cap="none" dirty="0">
              <a:solidFill>
                <a:srgbClr val="262626"/>
              </a:solidFill>
              <a:latin typeface="Calibri"/>
              <a:ea typeface="Calibri"/>
              <a:cs typeface="Calibri"/>
              <a:sym typeface="Calibri"/>
            </a:endParaRPr>
          </a:p>
        </p:txBody>
      </p:sp>
      <p:sp>
        <p:nvSpPr>
          <p:cNvPr id="150" name="Google Shape;150;p15"/>
          <p:cNvSpPr txBox="1">
            <a:spLocks noGrp="1"/>
          </p:cNvSpPr>
          <p:nvPr>
            <p:ph type="ftr" idx="11"/>
          </p:nvPr>
        </p:nvSpPr>
        <p:spPr>
          <a:xfrm>
            <a:off x="4038600" y="6425802"/>
            <a:ext cx="4114800" cy="36512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latin typeface="Calibri"/>
                <a:ea typeface="Calibri"/>
                <a:cs typeface="Calibri"/>
                <a:sym typeface="Calibri"/>
              </a:rPr>
              <a:t>© Copyright 202</a:t>
            </a:r>
            <a:r>
              <a:rPr lang="en-US"/>
              <a:t>4</a:t>
            </a:r>
            <a:r>
              <a:rPr lang="en-US">
                <a:latin typeface="Calibri"/>
                <a:ea typeface="Calibri"/>
                <a:cs typeface="Calibri"/>
                <a:sym typeface="Calibri"/>
              </a:rPr>
              <a:t> Priority 5 Holdings, Inc. </a:t>
            </a:r>
            <a:br>
              <a:rPr lang="en-US">
                <a:latin typeface="Calibri"/>
                <a:ea typeface="Calibri"/>
                <a:cs typeface="Calibri"/>
                <a:sym typeface="Calibri"/>
              </a:rPr>
            </a:br>
            <a:endParaRPr>
              <a:latin typeface="Calibri"/>
              <a:ea typeface="Calibri"/>
              <a:cs typeface="Calibri"/>
              <a:sym typeface="Calibri"/>
            </a:endParaRPr>
          </a:p>
        </p:txBody>
      </p:sp>
      <p:sp>
        <p:nvSpPr>
          <p:cNvPr id="151" name="Google Shape;151;p15"/>
          <p:cNvSpPr txBox="1"/>
          <p:nvPr/>
        </p:nvSpPr>
        <p:spPr>
          <a:xfrm>
            <a:off x="7184576" y="72690"/>
            <a:ext cx="4684917" cy="61551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US" sz="2000" b="1">
                <a:solidFill>
                  <a:schemeClr val="lt1"/>
                </a:solidFill>
                <a:latin typeface="Calibri"/>
                <a:ea typeface="Calibri"/>
                <a:cs typeface="Calibri"/>
                <a:sym typeface="Calibri"/>
              </a:rPr>
              <a:t>Warfighter Modifications</a:t>
            </a:r>
            <a:endParaRPr sz="2000" b="0" i="0" u="none" strike="noStrike" cap="none">
              <a:solidFill>
                <a:srgbClr val="000000"/>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52" name="Google Shape;152;p15"/>
          <p:cNvSpPr/>
          <p:nvPr/>
        </p:nvSpPr>
        <p:spPr>
          <a:xfrm>
            <a:off x="7184576" y="1808726"/>
            <a:ext cx="3659780" cy="3712372"/>
          </a:xfrm>
          <a:prstGeom prst="ellipse">
            <a:avLst/>
          </a:prstGeom>
          <a:blipFill rotWithShape="1">
            <a:blip r:embed="rId3">
              <a:alphaModFix/>
            </a:blip>
            <a:stretch>
              <a:fillRect/>
            </a:stretch>
          </a:blipFill>
          <a:ln w="25400" cap="flat" cmpd="sng">
            <a:solidFill>
              <a:srgbClr val="000922"/>
            </a:solidFill>
            <a:prstDash val="solid"/>
            <a:round/>
            <a:headEnd type="none" w="sm" len="sm"/>
            <a:tailEnd type="none" w="sm" len="sm"/>
          </a:ln>
          <a:effectLst>
            <a:outerShdw blurRad="50800" dist="38100" dir="2700000" sx="101795" sy="101795"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6"/>
          <p:cNvSpPr txBox="1">
            <a:spLocks noGrp="1"/>
          </p:cNvSpPr>
          <p:nvPr>
            <p:ph type="ftr" idx="11"/>
          </p:nvPr>
        </p:nvSpPr>
        <p:spPr>
          <a:xfrm>
            <a:off x="4038600" y="6425802"/>
            <a:ext cx="41148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 </a:t>
            </a:r>
            <a:br>
              <a:rPr lang="en-US"/>
            </a:br>
            <a:endParaRPr/>
          </a:p>
        </p:txBody>
      </p:sp>
      <p:sp>
        <p:nvSpPr>
          <p:cNvPr id="158" name="Google Shape;158;p16"/>
          <p:cNvSpPr txBox="1">
            <a:spLocks noGrp="1"/>
          </p:cNvSpPr>
          <p:nvPr>
            <p:ph type="sldNum" idx="12"/>
          </p:nvPr>
        </p:nvSpPr>
        <p:spPr>
          <a:xfrm>
            <a:off x="8610600" y="6425802"/>
            <a:ext cx="27432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8</a:t>
            </a:fld>
            <a:endParaRPr/>
          </a:p>
        </p:txBody>
      </p:sp>
      <p:sp>
        <p:nvSpPr>
          <p:cNvPr id="159" name="Google Shape;159;p16"/>
          <p:cNvSpPr txBox="1"/>
          <p:nvPr/>
        </p:nvSpPr>
        <p:spPr>
          <a:xfrm>
            <a:off x="370900" y="1841911"/>
            <a:ext cx="4990372" cy="446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000" b="0" i="0" u="none" strike="noStrike" cap="none">
                <a:solidFill>
                  <a:srgbClr val="262626"/>
                </a:solidFill>
                <a:latin typeface="Calibri"/>
                <a:ea typeface="Calibri"/>
                <a:cs typeface="Calibri"/>
                <a:sym typeface="Calibri"/>
              </a:rPr>
              <a:t>INDOPACOM mission readiness impacted, and an elevated threat indicated by Chinese activity</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Command Post for US advisory force established that includes diesel and electric vehicles, and DE weapons</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62626"/>
                </a:solidFill>
                <a:latin typeface="Calibri"/>
                <a:ea typeface="Calibri"/>
                <a:cs typeface="Calibri"/>
                <a:sym typeface="Calibri"/>
              </a:rPr>
              <a:t>The command post microgrid is powered by diesel generators, fuel cells, grid connection</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2000" b="0" i="0" u="none" strike="noStrike" cap="none">
                <a:solidFill>
                  <a:srgbClr val="262626"/>
                </a:solidFill>
                <a:latin typeface="Calibri"/>
                <a:ea typeface="Calibri"/>
                <a:cs typeface="Calibri"/>
                <a:sym typeface="Calibri"/>
              </a:rPr>
              <a:t>Main supply points are Port of Yunlin to the north for diesel fuel and Qian Zhen Qu to the south for shipping containers</a:t>
            </a: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62626"/>
              </a:solidFill>
              <a:latin typeface="Calibri"/>
              <a:ea typeface="Calibri"/>
              <a:cs typeface="Calibri"/>
              <a:sym typeface="Calibri"/>
            </a:endParaRPr>
          </a:p>
        </p:txBody>
      </p:sp>
      <p:sp>
        <p:nvSpPr>
          <p:cNvPr id="160" name="Google Shape;160;p16"/>
          <p:cNvSpPr txBox="1"/>
          <p:nvPr/>
        </p:nvSpPr>
        <p:spPr>
          <a:xfrm>
            <a:off x="7547428" y="67098"/>
            <a:ext cx="4295074"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i="0" u="none" strike="noStrike" cap="none">
                <a:solidFill>
                  <a:schemeClr val="lt1"/>
                </a:solidFill>
                <a:latin typeface="Calibri"/>
                <a:ea typeface="Calibri"/>
                <a:cs typeface="Calibri"/>
                <a:sym typeface="Calibri"/>
              </a:rPr>
              <a:t>Representative Application - Taiwan</a:t>
            </a:r>
            <a:endParaRPr sz="2000" b="0" i="0" u="none" strike="noStrike" cap="none">
              <a:solidFill>
                <a:srgbClr val="000000"/>
              </a:solidFill>
              <a:latin typeface="Arial"/>
              <a:ea typeface="Arial"/>
              <a:cs typeface="Arial"/>
              <a:sym typeface="Arial"/>
            </a:endParaRPr>
          </a:p>
        </p:txBody>
      </p:sp>
      <p:sp>
        <p:nvSpPr>
          <p:cNvPr id="161" name="Google Shape;161;p16"/>
          <p:cNvSpPr txBox="1"/>
          <p:nvPr/>
        </p:nvSpPr>
        <p:spPr>
          <a:xfrm>
            <a:off x="0" y="1324750"/>
            <a:ext cx="12192000" cy="530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a:solidFill>
                  <a:srgbClr val="262626"/>
                </a:solidFill>
                <a:latin typeface="Calibri"/>
                <a:ea typeface="Calibri"/>
                <a:cs typeface="Calibri"/>
                <a:sym typeface="Calibri"/>
              </a:rPr>
              <a:t>Earthquake damage to JBER has increased the risk of adversarial activity in Taiwan </a:t>
            </a:r>
            <a:endParaRPr sz="2000" b="1" i="0" u="none" strike="noStrike" cap="none">
              <a:solidFill>
                <a:srgbClr val="262626"/>
              </a:solidFill>
              <a:latin typeface="Calibri"/>
              <a:ea typeface="Calibri"/>
              <a:cs typeface="Calibri"/>
              <a:sym typeface="Calibri"/>
            </a:endParaRPr>
          </a:p>
        </p:txBody>
      </p:sp>
      <p:pic>
        <p:nvPicPr>
          <p:cNvPr id="2" name="slide6.mp4">
            <a:hlinkClick r:id="" action="ppaction://media"/>
            <a:extLst>
              <a:ext uri="{FF2B5EF4-FFF2-40B4-BE49-F238E27FC236}">
                <a16:creationId xmlns:a16="http://schemas.microsoft.com/office/drawing/2014/main" id="{3B9647BD-829F-9630-1361-DCB3993A6F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61272" y="2213511"/>
            <a:ext cx="6615289" cy="3721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7"/>
          <p:cNvSpPr txBox="1">
            <a:spLocks noGrp="1"/>
          </p:cNvSpPr>
          <p:nvPr>
            <p:ph type="sldNum" idx="12"/>
          </p:nvPr>
        </p:nvSpPr>
        <p:spPr>
          <a:xfrm>
            <a:off x="8610600" y="6425802"/>
            <a:ext cx="27432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800"/>
              <a:buNone/>
            </a:pPr>
            <a:fld id="{00000000-1234-1234-1234-123412341234}" type="slidenum">
              <a:rPr lang="en-US"/>
              <a:t>9</a:t>
            </a:fld>
            <a:endParaRPr/>
          </a:p>
        </p:txBody>
      </p:sp>
      <p:sp>
        <p:nvSpPr>
          <p:cNvPr id="168" name="Google Shape;168;p17"/>
          <p:cNvSpPr txBox="1"/>
          <p:nvPr/>
        </p:nvSpPr>
        <p:spPr>
          <a:xfrm>
            <a:off x="0" y="1255036"/>
            <a:ext cx="12191999" cy="52879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0"/>
              <a:buFont typeface="Calibri"/>
              <a:buNone/>
            </a:pPr>
            <a:r>
              <a:rPr lang="en-US" sz="2000" b="1" i="0" u="none" strike="noStrike" cap="none" dirty="0">
                <a:solidFill>
                  <a:srgbClr val="262626"/>
                </a:solidFill>
                <a:latin typeface="Calibri"/>
                <a:ea typeface="Calibri"/>
                <a:cs typeface="Calibri"/>
                <a:sym typeface="Calibri"/>
              </a:rPr>
              <a:t>Logistics is a key element in mission planning</a:t>
            </a:r>
            <a:endParaRPr sz="2000" b="1" i="0" u="none" strike="noStrike" cap="none" dirty="0">
              <a:solidFill>
                <a:srgbClr val="262626"/>
              </a:solidFill>
              <a:latin typeface="Calibri"/>
              <a:ea typeface="Calibri"/>
              <a:cs typeface="Calibri"/>
              <a:sym typeface="Calibri"/>
            </a:endParaRPr>
          </a:p>
        </p:txBody>
      </p:sp>
      <p:sp>
        <p:nvSpPr>
          <p:cNvPr id="169" name="Google Shape;169;p17"/>
          <p:cNvSpPr txBox="1"/>
          <p:nvPr/>
        </p:nvSpPr>
        <p:spPr>
          <a:xfrm>
            <a:off x="362374" y="2167650"/>
            <a:ext cx="4816017" cy="3786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262626"/>
                </a:solidFill>
                <a:latin typeface="Calibri"/>
                <a:ea typeface="Calibri"/>
                <a:cs typeface="Calibri"/>
                <a:sym typeface="Calibri"/>
              </a:rPr>
              <a:t>Supply chains are modeled to indicate direct and cascading damage to CI/KR as well as mission impacts</a:t>
            </a:r>
            <a:endParaRPr sz="2000" b="0" i="0" u="none" strike="noStrike" cap="none" dirty="0">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262626"/>
                </a:solidFill>
                <a:latin typeface="Calibri"/>
                <a:ea typeface="Calibri"/>
                <a:cs typeface="Calibri"/>
                <a:sym typeface="Calibri"/>
              </a:rPr>
              <a:t>Single fuel port and proximity to the  adversary makes the loss of bulk diesel fuel supply from the port likely</a:t>
            </a:r>
            <a:endParaRPr sz="2000" b="0" i="0" u="none" strike="noStrike" cap="none" dirty="0">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262626"/>
                </a:solidFill>
                <a:latin typeface="Calibri"/>
                <a:ea typeface="Calibri"/>
                <a:cs typeface="Calibri"/>
                <a:sym typeface="Calibri"/>
              </a:rPr>
              <a:t>The impact of disruptions can be tested by simulating a channel blockade and viewing mission impacts</a:t>
            </a:r>
            <a:endParaRPr sz="2000" b="0" i="0" u="none" strike="noStrike" cap="none" dirty="0">
              <a:solidFill>
                <a:srgbClr val="26262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262626"/>
              </a:solidFill>
              <a:latin typeface="Calibri"/>
              <a:ea typeface="Calibri"/>
              <a:cs typeface="Calibri"/>
              <a:sym typeface="Calibri"/>
            </a:endParaRPr>
          </a:p>
        </p:txBody>
      </p:sp>
      <p:sp>
        <p:nvSpPr>
          <p:cNvPr id="170" name="Google Shape;170;p17"/>
          <p:cNvSpPr txBox="1">
            <a:spLocks noGrp="1"/>
          </p:cNvSpPr>
          <p:nvPr>
            <p:ph type="ftr" idx="11"/>
          </p:nvPr>
        </p:nvSpPr>
        <p:spPr>
          <a:xfrm>
            <a:off x="4038600" y="6425802"/>
            <a:ext cx="41148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 Copyright 2024 Priority 5 Holdings, Inc. </a:t>
            </a:r>
            <a:br>
              <a:rPr lang="en-US"/>
            </a:br>
            <a:endParaRPr/>
          </a:p>
        </p:txBody>
      </p:sp>
      <p:sp>
        <p:nvSpPr>
          <p:cNvPr id="171" name="Google Shape;171;p17"/>
          <p:cNvSpPr txBox="1"/>
          <p:nvPr/>
        </p:nvSpPr>
        <p:spPr>
          <a:xfrm>
            <a:off x="7761514" y="43542"/>
            <a:ext cx="3908876" cy="40006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000" b="1" i="0" u="none" strike="noStrike" cap="none">
                <a:solidFill>
                  <a:schemeClr val="lt1"/>
                </a:solidFill>
                <a:latin typeface="Calibri"/>
                <a:ea typeface="Calibri"/>
                <a:cs typeface="Calibri"/>
                <a:sym typeface="Calibri"/>
              </a:rPr>
              <a:t>Planning - Potential Disruptions</a:t>
            </a:r>
            <a:endParaRPr sz="2000" b="0" i="0" u="none" strike="noStrike" cap="none">
              <a:solidFill>
                <a:schemeClr val="lt1"/>
              </a:solidFill>
              <a:latin typeface="Calibri"/>
              <a:ea typeface="Calibri"/>
              <a:cs typeface="Calibri"/>
              <a:sym typeface="Calibri"/>
            </a:endParaRPr>
          </a:p>
        </p:txBody>
      </p:sp>
      <p:pic>
        <p:nvPicPr>
          <p:cNvPr id="2" name="slide7.mp4">
            <a:hlinkClick r:id="" action="ppaction://media"/>
            <a:extLst>
              <a:ext uri="{FF2B5EF4-FFF2-40B4-BE49-F238E27FC236}">
                <a16:creationId xmlns:a16="http://schemas.microsoft.com/office/drawing/2014/main" id="{B1E29EEA-0B3D-CB11-8181-786EEAA8FA5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48420" y="2167650"/>
            <a:ext cx="6319520" cy="3949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DY COLORS">
      <a:dk1>
        <a:srgbClr val="000000"/>
      </a:dk1>
      <a:lt1>
        <a:srgbClr val="FFFFFF"/>
      </a:lt1>
      <a:dk2>
        <a:srgbClr val="44546A"/>
      </a:dk2>
      <a:lt2>
        <a:srgbClr val="E7E6E6"/>
      </a:lt2>
      <a:accent1>
        <a:srgbClr val="001651"/>
      </a:accent1>
      <a:accent2>
        <a:srgbClr val="D6A615"/>
      </a:accent2>
      <a:accent3>
        <a:srgbClr val="A5A5A5"/>
      </a:accent3>
      <a:accent4>
        <a:srgbClr val="FFC000"/>
      </a:accent4>
      <a:accent5>
        <a:srgbClr val="5B9BD5"/>
      </a:accent5>
      <a:accent6>
        <a:srgbClr val="7983A5"/>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TotalTime>
  <Words>1488</Words>
  <Application>Microsoft Office PowerPoint</Application>
  <PresentationFormat>Widescreen</PresentationFormat>
  <Paragraphs>163</Paragraphs>
  <Slides>14</Slides>
  <Notes>14</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Open Sans Light</vt:lpstr>
      <vt:lpstr>Calibri</vt:lpstr>
      <vt:lpstr>Noto Sans Symbols</vt:lpstr>
      <vt:lpstr>Candara</vt:lpstr>
      <vt:lpstr>Open Sans</vt:lpstr>
      <vt:lpstr>Office Theme</vt:lpstr>
      <vt:lpstr>TACCS™ (Touch Assisted Command and Control System)   Supply Chain Technology Sustainment Capabilities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Ginny</dc:creator>
  <cp:lastModifiedBy>Ginny Friedman</cp:lastModifiedBy>
  <cp:revision>4</cp:revision>
  <dcterms:modified xsi:type="dcterms:W3CDTF">2024-09-25T16:13:26Z</dcterms:modified>
</cp:coreProperties>
</file>