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5"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7315200" cy="9601200"/>
  <p:embeddedFontLst>
    <p:embeddedFont>
      <p:font typeface="Candara" panose="020E0502030303020204" pitchFamily="34" charset="0"/>
      <p:regular r:id="rId18"/>
      <p:bold r:id="rId19"/>
      <p:italic r:id="rId20"/>
      <p:boldItalic r:id="rId21"/>
    </p:embeddedFont>
    <p:embeddedFont>
      <p:font typeface="Open Sans" panose="020B0606030504020204" pitchFamily="34" charset="0"/>
      <p:regular r:id="rId22"/>
      <p:bold r:id="rId23"/>
      <p:italic r:id="rId24"/>
      <p:boldItalic r:id="rId25"/>
    </p:embeddedFont>
    <p:embeddedFont>
      <p:font typeface="Open Sans Light" panose="020B0306030504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672">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6"/>
    <p:restoredTop sz="94648"/>
  </p:normalViewPr>
  <p:slideViewPr>
    <p:cSldViewPr snapToGrid="0">
      <p:cViewPr varScale="1">
        <p:scale>
          <a:sx n="112" d="100"/>
          <a:sy n="112" d="100"/>
        </p:scale>
        <p:origin x="312" y="192"/>
      </p:cViewPr>
      <p:guideLst>
        <p:guide pos="3672"/>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76" name="Google Shape;76;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75" name="Google Shape;175;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85" name="Google Shape;185;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95" name="Google Shape;195;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2: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05" name="Google Shape;205;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eb10109508_0_24: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16" name="Google Shape;216;g2eb10109508_0_24:notes"/>
          <p:cNvSpPr>
            <a:spLocks noGrp="1" noRot="1" noChangeAspect="1"/>
          </p:cNvSpPr>
          <p:nvPr>
            <p:ph type="sldImg" idx="2"/>
          </p:nvPr>
        </p:nvSpPr>
        <p:spPr>
          <a:xfrm>
            <a:off x="777875" y="1200150"/>
            <a:ext cx="5759400" cy="3240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eb10109508_0_34: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25" name="Google Shape;225;g2eb10109508_0_34:notes"/>
          <p:cNvSpPr>
            <a:spLocks noGrp="1" noRot="1" noChangeAspect="1"/>
          </p:cNvSpPr>
          <p:nvPr>
            <p:ph type="sldImg" idx="2"/>
          </p:nvPr>
        </p:nvSpPr>
        <p:spPr>
          <a:xfrm>
            <a:off x="777875" y="1200150"/>
            <a:ext cx="5759400" cy="3240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85" name="Google Shape;85;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eb10109508_0_9: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93" name="Google Shape;93;g2eb10109508_0_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09" name="Google Shape;109;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22" name="Google Shape;122;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33" name="Google Shape;133;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44" name="Google Shape;144;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65" name="Google Shape;165;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grpSp>
        <p:nvGrpSpPr>
          <p:cNvPr id="16" name="Google Shape;16;p2"/>
          <p:cNvGrpSpPr/>
          <p:nvPr/>
        </p:nvGrpSpPr>
        <p:grpSpPr>
          <a:xfrm>
            <a:off x="0" y="-3964"/>
            <a:ext cx="6767517" cy="6861965"/>
            <a:chOff x="0" y="-3964"/>
            <a:chExt cx="6767517" cy="6861965"/>
          </a:xfrm>
        </p:grpSpPr>
        <p:pic>
          <p:nvPicPr>
            <p:cNvPr id="17" name="Google Shape;17;p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5400000">
              <a:off x="-626617" y="622652"/>
              <a:ext cx="6861965" cy="5608732"/>
            </a:xfrm>
            <a:prstGeom prst="rect">
              <a:avLst/>
            </a:prstGeom>
            <a:noFill/>
            <a:ln>
              <a:noFill/>
            </a:ln>
          </p:spPr>
        </p:pic>
        <p:sp>
          <p:nvSpPr>
            <p:cNvPr id="18" name="Google Shape;18;p2"/>
            <p:cNvSpPr/>
            <p:nvPr/>
          </p:nvSpPr>
          <p:spPr>
            <a:xfrm>
              <a:off x="4496647" y="0"/>
              <a:ext cx="2270869" cy="6858000"/>
            </a:xfrm>
            <a:prstGeom prst="parallelogram">
              <a:avLst>
                <a:gd name="adj" fmla="val 4981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 name="Google Shape;19;p2"/>
          <p:cNvSpPr txBox="1">
            <a:spLocks noGrp="1"/>
          </p:cNvSpPr>
          <p:nvPr>
            <p:ph type="ctrTitle"/>
          </p:nvPr>
        </p:nvSpPr>
        <p:spPr>
          <a:xfrm>
            <a:off x="5923295" y="1512405"/>
            <a:ext cx="5519060" cy="2387600"/>
          </a:xfrm>
          <a:prstGeom prst="rect">
            <a:avLst/>
          </a:prstGeom>
          <a:noFill/>
          <a:ln>
            <a:noFill/>
          </a:ln>
        </p:spPr>
        <p:txBody>
          <a:bodyPr spcFirstLastPara="1" wrap="square" lIns="0" tIns="45700" rIns="91425" bIns="45700" anchor="b" anchorCtr="0">
            <a:normAutofit/>
          </a:bodyPr>
          <a:lstStyle>
            <a:lvl1pPr lvl="0" algn="l">
              <a:lnSpc>
                <a:spcPct val="80000"/>
              </a:lnSpc>
              <a:spcBef>
                <a:spcPts val="0"/>
              </a:spcBef>
              <a:spcAft>
                <a:spcPts val="0"/>
              </a:spcAft>
              <a:buClr>
                <a:srgbClr val="2E75B5"/>
              </a:buClr>
              <a:buSzPts val="4800"/>
              <a:buFont typeface="Calibri"/>
              <a:buNone/>
              <a:defRPr sz="4800" b="0" i="0">
                <a:solidFill>
                  <a:srgbClr val="2E75B5"/>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5915221" y="4064848"/>
            <a:ext cx="5519059" cy="744338"/>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Clr>
                <a:srgbClr val="595959"/>
              </a:buClr>
              <a:buSzPts val="1600"/>
              <a:buNone/>
              <a:defRPr sz="1600" b="1" i="0">
                <a:solidFill>
                  <a:srgbClr val="595959"/>
                </a:solidFill>
                <a:latin typeface="Calibri"/>
                <a:ea typeface="Calibri"/>
                <a:cs typeface="Calibri"/>
                <a:sym typeface="Calibri"/>
              </a:defRPr>
            </a:lvl1pPr>
            <a:lvl2pPr lvl="1" algn="ctr">
              <a:lnSpc>
                <a:spcPct val="100000"/>
              </a:lnSpc>
              <a:spcBef>
                <a:spcPts val="500"/>
              </a:spcBef>
              <a:spcAft>
                <a:spcPts val="0"/>
              </a:spcAft>
              <a:buClr>
                <a:srgbClr val="595959"/>
              </a:buClr>
              <a:buSzPts val="2000"/>
              <a:buNone/>
              <a:defRPr sz="2000"/>
            </a:lvl2pPr>
            <a:lvl3pPr lvl="2" algn="ctr">
              <a:lnSpc>
                <a:spcPct val="100000"/>
              </a:lnSpc>
              <a:spcBef>
                <a:spcPts val="500"/>
              </a:spcBef>
              <a:spcAft>
                <a:spcPts val="0"/>
              </a:spcAft>
              <a:buClr>
                <a:srgbClr val="595959"/>
              </a:buClr>
              <a:buSzPts val="1800"/>
              <a:buNone/>
              <a:defRPr sz="1800"/>
            </a:lvl3pPr>
            <a:lvl4pPr lvl="3" algn="ctr">
              <a:lnSpc>
                <a:spcPct val="100000"/>
              </a:lnSpc>
              <a:spcBef>
                <a:spcPts val="500"/>
              </a:spcBef>
              <a:spcAft>
                <a:spcPts val="0"/>
              </a:spcAft>
              <a:buClr>
                <a:srgbClr val="595959"/>
              </a:buClr>
              <a:buSzPts val="1600"/>
              <a:buNone/>
              <a:defRPr sz="1600"/>
            </a:lvl4pPr>
            <a:lvl5pPr lvl="4" algn="ctr">
              <a:lnSpc>
                <a:spcPct val="100000"/>
              </a:lnSpc>
              <a:spcBef>
                <a:spcPts val="500"/>
              </a:spcBef>
              <a:spcAft>
                <a:spcPts val="0"/>
              </a:spcAft>
              <a:buClr>
                <a:srgbClr val="59595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2"/>
          <p:cNvSpPr txBox="1">
            <a:spLocks noGrp="1"/>
          </p:cNvSpPr>
          <p:nvPr>
            <p:ph type="body" idx="2"/>
          </p:nvPr>
        </p:nvSpPr>
        <p:spPr>
          <a:xfrm>
            <a:off x="5931859" y="640582"/>
            <a:ext cx="3830972" cy="392830"/>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2pPr>
            <a:lvl3pPr marL="1371600" lvl="2"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3pPr>
            <a:lvl4pPr marL="1828800" lvl="3"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4pPr>
            <a:lvl5pPr marL="2286000" lvl="4"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
          <p:cNvSpPr txBox="1">
            <a:spLocks noGrp="1"/>
          </p:cNvSpPr>
          <p:nvPr>
            <p:ph type="body" idx="3"/>
          </p:nvPr>
        </p:nvSpPr>
        <p:spPr>
          <a:xfrm>
            <a:off x="5924688" y="5090490"/>
            <a:ext cx="2270869" cy="185090"/>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Clr>
                <a:srgbClr val="595959"/>
              </a:buClr>
              <a:buSzPts val="1200"/>
              <a:buNone/>
              <a:defRPr sz="1200" b="1" i="0">
                <a:solidFill>
                  <a:srgbClr val="595959"/>
                </a:solidFill>
                <a:latin typeface="Calibri"/>
                <a:ea typeface="Calibri"/>
                <a:cs typeface="Calibri"/>
                <a:sym typeface="Calibri"/>
              </a:defRPr>
            </a:lvl1pPr>
            <a:lvl2pPr marL="914400" lvl="1" indent="-228600" algn="l">
              <a:lnSpc>
                <a:spcPct val="100000"/>
              </a:lnSpc>
              <a:spcBef>
                <a:spcPts val="500"/>
              </a:spcBef>
              <a:spcAft>
                <a:spcPts val="0"/>
              </a:spcAft>
              <a:buClr>
                <a:srgbClr val="595959"/>
              </a:buClr>
              <a:buSzPts val="1200"/>
              <a:buNone/>
              <a:defRPr sz="1200">
                <a:solidFill>
                  <a:srgbClr val="595959"/>
                </a:solidFill>
                <a:latin typeface="Open Sans"/>
                <a:ea typeface="Open Sans"/>
                <a:cs typeface="Open Sans"/>
                <a:sym typeface="Open Sans"/>
              </a:defRPr>
            </a:lvl2pPr>
            <a:lvl3pPr marL="1371600" lvl="2" indent="-228600" algn="l">
              <a:lnSpc>
                <a:spcPct val="100000"/>
              </a:lnSpc>
              <a:spcBef>
                <a:spcPts val="500"/>
              </a:spcBef>
              <a:spcAft>
                <a:spcPts val="0"/>
              </a:spcAft>
              <a:buClr>
                <a:srgbClr val="595959"/>
              </a:buClr>
              <a:buSzPts val="1200"/>
              <a:buNone/>
              <a:defRPr sz="1200">
                <a:solidFill>
                  <a:srgbClr val="595959"/>
                </a:solidFill>
                <a:latin typeface="Open Sans"/>
                <a:ea typeface="Open Sans"/>
                <a:cs typeface="Open Sans"/>
                <a:sym typeface="Open Sans"/>
              </a:defRPr>
            </a:lvl3pPr>
            <a:lvl4pPr marL="1828800" lvl="3" indent="-228600" algn="l">
              <a:lnSpc>
                <a:spcPct val="100000"/>
              </a:lnSpc>
              <a:spcBef>
                <a:spcPts val="500"/>
              </a:spcBef>
              <a:spcAft>
                <a:spcPts val="0"/>
              </a:spcAft>
              <a:buClr>
                <a:srgbClr val="595959"/>
              </a:buClr>
              <a:buSzPts val="1200"/>
              <a:buNone/>
              <a:defRPr sz="1200">
                <a:solidFill>
                  <a:srgbClr val="595959"/>
                </a:solidFill>
                <a:latin typeface="Open Sans"/>
                <a:ea typeface="Open Sans"/>
                <a:cs typeface="Open Sans"/>
                <a:sym typeface="Open Sans"/>
              </a:defRPr>
            </a:lvl4pPr>
            <a:lvl5pPr marL="2286000" lvl="4" indent="-228600" algn="l">
              <a:lnSpc>
                <a:spcPct val="100000"/>
              </a:lnSpc>
              <a:spcBef>
                <a:spcPts val="500"/>
              </a:spcBef>
              <a:spcAft>
                <a:spcPts val="0"/>
              </a:spcAft>
              <a:buClr>
                <a:srgbClr val="595959"/>
              </a:buClr>
              <a:buSzPts val="1200"/>
              <a:buNone/>
              <a:defRPr sz="1200">
                <a:solidFill>
                  <a:srgbClr val="595959"/>
                </a:solidFill>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
          <p:cNvSpPr txBox="1">
            <a:spLocks noGrp="1"/>
          </p:cNvSpPr>
          <p:nvPr>
            <p:ph type="body" idx="4"/>
          </p:nvPr>
        </p:nvSpPr>
        <p:spPr>
          <a:xfrm>
            <a:off x="5919487" y="5369675"/>
            <a:ext cx="3847079" cy="687388"/>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2pPr>
            <a:lvl3pPr marL="1371600" lvl="2"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3pPr>
            <a:lvl4pPr marL="1828800" lvl="3"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4pPr>
            <a:lvl5pPr marL="2286000" lvl="4"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
          <p:cNvSpPr txBox="1"/>
          <p:nvPr/>
        </p:nvSpPr>
        <p:spPr>
          <a:xfrm>
            <a:off x="5930604" y="6464810"/>
            <a:ext cx="5503676" cy="338554"/>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 Copyright 202</a:t>
            </a:r>
            <a:r>
              <a:rPr lang="en-US" sz="800">
                <a:solidFill>
                  <a:srgbClr val="7F7F7F"/>
                </a:solidFill>
                <a:latin typeface="Calibri"/>
                <a:ea typeface="Calibri"/>
                <a:cs typeface="Calibri"/>
                <a:sym typeface="Calibri"/>
              </a:rPr>
              <a:t>4</a:t>
            </a:r>
            <a:r>
              <a:rPr lang="en-US" sz="800" b="0" i="0" u="none" strike="noStrike" cap="none">
                <a:solidFill>
                  <a:srgbClr val="7F7F7F"/>
                </a:solidFill>
                <a:latin typeface="Calibri"/>
                <a:ea typeface="Calibri"/>
                <a:cs typeface="Calibri"/>
                <a:sym typeface="Calibri"/>
              </a:rPr>
              <a:t> Priority 5 Holdings, Inc.  </a:t>
            </a:r>
            <a:br>
              <a:rPr lang="en-US" sz="800" b="0" i="0" u="none" strike="noStrike" cap="none">
                <a:solidFill>
                  <a:srgbClr val="7F7F7F"/>
                </a:solidFill>
                <a:latin typeface="Calibri"/>
                <a:ea typeface="Calibri"/>
                <a:cs typeface="Calibri"/>
                <a:sym typeface="Calibri"/>
              </a:rPr>
            </a:br>
            <a:endParaRPr sz="800" b="0" i="0" u="none" strike="noStrike" cap="none">
              <a:solidFill>
                <a:srgbClr val="7F7F7F"/>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pos="36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3"/>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3"/>
          <p:cNvSpPr txBox="1">
            <a:spLocks noGrp="1"/>
          </p:cNvSpPr>
          <p:nvPr>
            <p:ph type="title"/>
          </p:nvPr>
        </p:nvSpPr>
        <p:spPr>
          <a:xfrm>
            <a:off x="838200" y="1288486"/>
            <a:ext cx="10515600" cy="535832"/>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2E75B5"/>
              </a:buClr>
              <a:buSzPts val="3600"/>
              <a:buFont typeface="Calibri"/>
              <a:buNone/>
              <a:defRPr sz="3600" b="0" i="0">
                <a:solidFill>
                  <a:srgbClr val="2E75B5"/>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
          <p:cNvSpPr txBox="1">
            <a:spLocks noGrp="1"/>
          </p:cNvSpPr>
          <p:nvPr>
            <p:ph type="body" idx="1"/>
          </p:nvPr>
        </p:nvSpPr>
        <p:spPr>
          <a:xfrm>
            <a:off x="838200" y="2022851"/>
            <a:ext cx="10515600" cy="422555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rgbClr val="595959"/>
              </a:buClr>
              <a:buSzPts val="2800"/>
              <a:buChar char="▪"/>
              <a:defRPr>
                <a:solidFill>
                  <a:srgbClr val="595959"/>
                </a:solidFill>
                <a:latin typeface="Calibri"/>
                <a:ea typeface="Calibri"/>
                <a:cs typeface="Calibri"/>
                <a:sym typeface="Calibri"/>
              </a:defRPr>
            </a:lvl1pPr>
            <a:lvl2pPr marL="914400" lvl="1" indent="-381000" algn="l">
              <a:lnSpc>
                <a:spcPct val="100000"/>
              </a:lnSpc>
              <a:spcBef>
                <a:spcPts val="500"/>
              </a:spcBef>
              <a:spcAft>
                <a:spcPts val="0"/>
              </a:spcAft>
              <a:buClr>
                <a:srgbClr val="595959"/>
              </a:buClr>
              <a:buSzPts val="2400"/>
              <a:buChar char="▪"/>
              <a:defRPr>
                <a:solidFill>
                  <a:srgbClr val="595959"/>
                </a:solidFill>
                <a:latin typeface="Calibri"/>
                <a:ea typeface="Calibri"/>
                <a:cs typeface="Calibri"/>
                <a:sym typeface="Calibri"/>
              </a:defRPr>
            </a:lvl2pPr>
            <a:lvl3pPr marL="1371600" lvl="2" indent="-355600" algn="l">
              <a:lnSpc>
                <a:spcPct val="100000"/>
              </a:lnSpc>
              <a:spcBef>
                <a:spcPts val="500"/>
              </a:spcBef>
              <a:spcAft>
                <a:spcPts val="0"/>
              </a:spcAft>
              <a:buClr>
                <a:srgbClr val="595959"/>
              </a:buClr>
              <a:buSzPts val="2000"/>
              <a:buChar char="▪"/>
              <a:defRPr>
                <a:solidFill>
                  <a:srgbClr val="595959"/>
                </a:solidFill>
                <a:latin typeface="Calibri"/>
                <a:ea typeface="Calibri"/>
                <a:cs typeface="Calibri"/>
                <a:sym typeface="Calibri"/>
              </a:defRPr>
            </a:lvl3pPr>
            <a:lvl4pPr marL="1828800" lvl="3" indent="-342900" algn="l">
              <a:lnSpc>
                <a:spcPct val="100000"/>
              </a:lnSpc>
              <a:spcBef>
                <a:spcPts val="500"/>
              </a:spcBef>
              <a:spcAft>
                <a:spcPts val="0"/>
              </a:spcAft>
              <a:buClr>
                <a:srgbClr val="595959"/>
              </a:buClr>
              <a:buSzPts val="1800"/>
              <a:buChar char="▪"/>
              <a:defRPr>
                <a:solidFill>
                  <a:srgbClr val="595959"/>
                </a:solidFill>
                <a:latin typeface="Calibri"/>
                <a:ea typeface="Calibri"/>
                <a:cs typeface="Calibri"/>
                <a:sym typeface="Calibri"/>
              </a:defRPr>
            </a:lvl4pPr>
            <a:lvl5pPr marL="2286000" lvl="4" indent="-342900" algn="l">
              <a:lnSpc>
                <a:spcPct val="100000"/>
              </a:lnSpc>
              <a:spcBef>
                <a:spcPts val="500"/>
              </a:spcBef>
              <a:spcAft>
                <a:spcPts val="0"/>
              </a:spcAft>
              <a:buClr>
                <a:srgbClr val="595959"/>
              </a:buClr>
              <a:buSzPts val="1800"/>
              <a:buChar char="▪"/>
              <a:defRPr>
                <a:solidFill>
                  <a:srgbClr val="5959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
          <p:cNvSpPr/>
          <p:nvPr/>
        </p:nvSpPr>
        <p:spPr>
          <a:xfrm>
            <a:off x="0" y="0"/>
            <a:ext cx="12252960" cy="1097280"/>
          </a:xfrm>
          <a:prstGeom prst="rect">
            <a:avLst/>
          </a:prstGeom>
          <a:blipFill rotWithShape="1">
            <a:blip r:embed="rId2" cstate="email">
              <a:alphaModFix/>
              <a:extLst>
                <a:ext uri="{28A0092B-C50C-407E-A947-70E740481C1C}">
                  <a14:useLocalDpi xmlns:a14="http://schemas.microsoft.com/office/drawing/2010/main"/>
                </a:ext>
              </a:extLst>
            </a:blip>
            <a:stretch>
              <a:fillRect t="5" r="493"/>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 name="Google Shape;32;p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3407" y="60956"/>
            <a:ext cx="2522199" cy="47626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4"/>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
          <p:cNvSpPr/>
          <p:nvPr/>
        </p:nvSpPr>
        <p:spPr>
          <a:xfrm>
            <a:off x="0" y="0"/>
            <a:ext cx="12252960" cy="1097280"/>
          </a:xfrm>
          <a:prstGeom prst="rect">
            <a:avLst/>
          </a:prstGeom>
          <a:blipFill rotWithShape="1">
            <a:blip r:embed="rId2" cstate="email">
              <a:alphaModFix/>
              <a:extLst>
                <a:ext uri="{28A0092B-C50C-407E-A947-70E740481C1C}">
                  <a14:useLocalDpi xmlns:a14="http://schemas.microsoft.com/office/drawing/2010/main"/>
                </a:ext>
              </a:extLst>
            </a:blip>
            <a:stretch>
              <a:fillRect t="5" r="493"/>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 name="Google Shape;38;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3407" y="72374"/>
            <a:ext cx="2522199" cy="47626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831851" y="1709739"/>
            <a:ext cx="10515600" cy="254677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2E75B5"/>
              </a:buClr>
              <a:buSzPts val="6000"/>
              <a:buFont typeface="Calibri"/>
              <a:buNone/>
              <a:defRPr sz="6000">
                <a:solidFill>
                  <a:srgbClr val="2E75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
          <p:cNvSpPr txBox="1">
            <a:spLocks noGrp="1"/>
          </p:cNvSpPr>
          <p:nvPr>
            <p:ph type="body" idx="1"/>
          </p:nvPr>
        </p:nvSpPr>
        <p:spPr>
          <a:xfrm>
            <a:off x="831851" y="447059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888888"/>
              </a:buClr>
              <a:buSzPts val="2400"/>
              <a:buNone/>
              <a:defRPr sz="2400">
                <a:solidFill>
                  <a:srgbClr val="888888"/>
                </a:solidFill>
              </a:defRPr>
            </a:lvl1pPr>
            <a:lvl2pPr marL="914400" lvl="1" indent="-228600" algn="l">
              <a:lnSpc>
                <a:spcPct val="100000"/>
              </a:lnSpc>
              <a:spcBef>
                <a:spcPts val="500"/>
              </a:spcBef>
              <a:spcAft>
                <a:spcPts val="0"/>
              </a:spcAft>
              <a:buClr>
                <a:srgbClr val="888888"/>
              </a:buClr>
              <a:buSzPts val="2000"/>
              <a:buNone/>
              <a:defRPr sz="2000">
                <a:solidFill>
                  <a:srgbClr val="888888"/>
                </a:solidFill>
              </a:defRPr>
            </a:lvl2pPr>
            <a:lvl3pPr marL="1371600" lvl="2" indent="-228600" algn="l">
              <a:lnSpc>
                <a:spcPct val="100000"/>
              </a:lnSpc>
              <a:spcBef>
                <a:spcPts val="500"/>
              </a:spcBef>
              <a:spcAft>
                <a:spcPts val="0"/>
              </a:spcAft>
              <a:buClr>
                <a:srgbClr val="888888"/>
              </a:buClr>
              <a:buSzPts val="1800"/>
              <a:buNone/>
              <a:defRPr sz="1800">
                <a:solidFill>
                  <a:srgbClr val="888888"/>
                </a:solidFill>
              </a:defRPr>
            </a:lvl3pPr>
            <a:lvl4pPr marL="1828800" lvl="3" indent="-228600" algn="l">
              <a:lnSpc>
                <a:spcPct val="100000"/>
              </a:lnSpc>
              <a:spcBef>
                <a:spcPts val="500"/>
              </a:spcBef>
              <a:spcAft>
                <a:spcPts val="0"/>
              </a:spcAft>
              <a:buClr>
                <a:srgbClr val="888888"/>
              </a:buClr>
              <a:buSzPts val="1600"/>
              <a:buNone/>
              <a:defRPr sz="1600">
                <a:solidFill>
                  <a:srgbClr val="888888"/>
                </a:solidFill>
              </a:defRPr>
            </a:lvl4pPr>
            <a:lvl5pPr marL="2286000" lvl="4" indent="-228600" algn="l">
              <a:lnSpc>
                <a:spcPct val="10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5"/>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5"/>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
          <p:cNvSpPr/>
          <p:nvPr/>
        </p:nvSpPr>
        <p:spPr>
          <a:xfrm>
            <a:off x="0" y="0"/>
            <a:ext cx="12252960" cy="1097280"/>
          </a:xfrm>
          <a:prstGeom prst="rect">
            <a:avLst/>
          </a:prstGeom>
          <a:blipFill rotWithShape="1">
            <a:blip r:embed="rId2" cstate="email">
              <a:alphaModFix/>
              <a:extLst>
                <a:ext uri="{28A0092B-C50C-407E-A947-70E740481C1C}">
                  <a14:useLocalDpi xmlns:a14="http://schemas.microsoft.com/office/drawing/2010/main"/>
                </a:ext>
              </a:extLst>
            </a:blip>
            <a:stretch>
              <a:fillRect t="5" r="493"/>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 name="Google Shape;46;p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3407" y="67073"/>
            <a:ext cx="2522199" cy="47626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7"/>
        <p:cNvGrpSpPr/>
        <p:nvPr/>
      </p:nvGrpSpPr>
      <p:grpSpPr>
        <a:xfrm>
          <a:off x="0" y="0"/>
          <a:ext cx="0" cy="0"/>
          <a:chOff x="0" y="0"/>
          <a:chExt cx="0" cy="0"/>
        </a:xfrm>
      </p:grpSpPr>
      <p:sp>
        <p:nvSpPr>
          <p:cNvPr id="48" name="Google Shape;48;p6"/>
          <p:cNvSpPr txBox="1">
            <a:spLocks noGrp="1"/>
          </p:cNvSpPr>
          <p:nvPr>
            <p:ph type="body" idx="1"/>
          </p:nvPr>
        </p:nvSpPr>
        <p:spPr>
          <a:xfrm>
            <a:off x="838200" y="2038989"/>
            <a:ext cx="5181600" cy="420941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rgbClr val="595959"/>
              </a:buClr>
              <a:buSzPts val="2800"/>
              <a:buChar char="▪"/>
              <a:defRPr/>
            </a:lvl1pPr>
            <a:lvl2pPr marL="914400" lvl="1" indent="-381000" algn="l">
              <a:lnSpc>
                <a:spcPct val="100000"/>
              </a:lnSpc>
              <a:spcBef>
                <a:spcPts val="500"/>
              </a:spcBef>
              <a:spcAft>
                <a:spcPts val="0"/>
              </a:spcAft>
              <a:buClr>
                <a:srgbClr val="595959"/>
              </a:buClr>
              <a:buSzPts val="2400"/>
              <a:buChar char="▪"/>
              <a:defRPr/>
            </a:lvl2pPr>
            <a:lvl3pPr marL="1371600" lvl="2" indent="-355600" algn="l">
              <a:lnSpc>
                <a:spcPct val="100000"/>
              </a:lnSpc>
              <a:spcBef>
                <a:spcPts val="500"/>
              </a:spcBef>
              <a:spcAft>
                <a:spcPts val="0"/>
              </a:spcAft>
              <a:buClr>
                <a:srgbClr val="595959"/>
              </a:buClr>
              <a:buSzPts val="2000"/>
              <a:buChar char="▪"/>
              <a:defRPr/>
            </a:lvl3pPr>
            <a:lvl4pPr marL="1828800" lvl="3" indent="-342900" algn="l">
              <a:lnSpc>
                <a:spcPct val="100000"/>
              </a:lnSpc>
              <a:spcBef>
                <a:spcPts val="500"/>
              </a:spcBef>
              <a:spcAft>
                <a:spcPts val="0"/>
              </a:spcAft>
              <a:buClr>
                <a:srgbClr val="595959"/>
              </a:buClr>
              <a:buSzPts val="1800"/>
              <a:buChar char="▪"/>
              <a:defRPr/>
            </a:lvl4pPr>
            <a:lvl5pPr marL="2286000" lvl="4" indent="-342900" algn="l">
              <a:lnSpc>
                <a:spcPct val="10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
          <p:cNvSpPr txBox="1">
            <a:spLocks noGrp="1"/>
          </p:cNvSpPr>
          <p:nvPr>
            <p:ph type="body" idx="2"/>
          </p:nvPr>
        </p:nvSpPr>
        <p:spPr>
          <a:xfrm>
            <a:off x="6172200" y="2038989"/>
            <a:ext cx="5181600" cy="420941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rgbClr val="595959"/>
              </a:buClr>
              <a:buSzPts val="2800"/>
              <a:buChar char="▪"/>
              <a:defRPr/>
            </a:lvl1pPr>
            <a:lvl2pPr marL="914400" lvl="1" indent="-381000" algn="l">
              <a:lnSpc>
                <a:spcPct val="100000"/>
              </a:lnSpc>
              <a:spcBef>
                <a:spcPts val="500"/>
              </a:spcBef>
              <a:spcAft>
                <a:spcPts val="0"/>
              </a:spcAft>
              <a:buClr>
                <a:srgbClr val="595959"/>
              </a:buClr>
              <a:buSzPts val="2400"/>
              <a:buChar char="▪"/>
              <a:defRPr/>
            </a:lvl2pPr>
            <a:lvl3pPr marL="1371600" lvl="2" indent="-355600" algn="l">
              <a:lnSpc>
                <a:spcPct val="100000"/>
              </a:lnSpc>
              <a:spcBef>
                <a:spcPts val="500"/>
              </a:spcBef>
              <a:spcAft>
                <a:spcPts val="0"/>
              </a:spcAft>
              <a:buClr>
                <a:srgbClr val="595959"/>
              </a:buClr>
              <a:buSzPts val="2000"/>
              <a:buChar char="▪"/>
              <a:defRPr/>
            </a:lvl3pPr>
            <a:lvl4pPr marL="1828800" lvl="3" indent="-342900" algn="l">
              <a:lnSpc>
                <a:spcPct val="100000"/>
              </a:lnSpc>
              <a:spcBef>
                <a:spcPts val="500"/>
              </a:spcBef>
              <a:spcAft>
                <a:spcPts val="0"/>
              </a:spcAft>
              <a:buClr>
                <a:srgbClr val="595959"/>
              </a:buClr>
              <a:buSzPts val="1800"/>
              <a:buChar char="▪"/>
              <a:defRPr/>
            </a:lvl4pPr>
            <a:lvl5pPr marL="2286000" lvl="4" indent="-342900" algn="l">
              <a:lnSpc>
                <a:spcPct val="10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6"/>
          <p:cNvSpPr txBox="1">
            <a:spLocks noGrp="1"/>
          </p:cNvSpPr>
          <p:nvPr>
            <p:ph type="title"/>
          </p:nvPr>
        </p:nvSpPr>
        <p:spPr>
          <a:xfrm>
            <a:off x="838200" y="1288486"/>
            <a:ext cx="10515600" cy="535832"/>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2E75B5"/>
              </a:buClr>
              <a:buSzPts val="3600"/>
              <a:buFont typeface="Calibri"/>
              <a:buNone/>
              <a:defRPr sz="3600" b="0" i="0">
                <a:solidFill>
                  <a:srgbClr val="2E75B5"/>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
          <p:cNvSpPr/>
          <p:nvPr/>
        </p:nvSpPr>
        <p:spPr>
          <a:xfrm>
            <a:off x="0" y="0"/>
            <a:ext cx="12252960" cy="1097280"/>
          </a:xfrm>
          <a:prstGeom prst="rect">
            <a:avLst/>
          </a:prstGeom>
          <a:blipFill rotWithShape="1">
            <a:blip r:embed="rId2" cstate="email">
              <a:alphaModFix/>
              <a:extLst>
                <a:ext uri="{28A0092B-C50C-407E-A947-70E740481C1C}">
                  <a14:useLocalDpi xmlns:a14="http://schemas.microsoft.com/office/drawing/2010/main"/>
                </a:ext>
              </a:extLst>
            </a:blip>
            <a:stretch>
              <a:fillRect t="5" r="493"/>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5" name="Google Shape;55;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3407" y="67073"/>
            <a:ext cx="2522199" cy="47626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7"/>
          <p:cNvSpPr txBox="1">
            <a:spLocks noGrp="1"/>
          </p:cNvSpPr>
          <p:nvPr>
            <p:ph type="title"/>
          </p:nvPr>
        </p:nvSpPr>
        <p:spPr>
          <a:xfrm>
            <a:off x="839788" y="1305352"/>
            <a:ext cx="3932237" cy="104465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2E75B5"/>
              </a:buClr>
              <a:buSzPts val="3200"/>
              <a:buFont typeface="Calibri"/>
              <a:buNone/>
              <a:defRPr sz="3200">
                <a:solidFill>
                  <a:srgbClr val="2E75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
          <p:cNvSpPr txBox="1">
            <a:spLocks noGrp="1"/>
          </p:cNvSpPr>
          <p:nvPr>
            <p:ph type="body" idx="1"/>
          </p:nvPr>
        </p:nvSpPr>
        <p:spPr>
          <a:xfrm>
            <a:off x="5183188" y="130746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1000"/>
              </a:spcBef>
              <a:spcAft>
                <a:spcPts val="0"/>
              </a:spcAft>
              <a:buClr>
                <a:srgbClr val="595959"/>
              </a:buClr>
              <a:buSzPts val="3200"/>
              <a:buChar char="▪"/>
              <a:defRPr sz="3200"/>
            </a:lvl1pPr>
            <a:lvl2pPr marL="914400" lvl="1" indent="-406400" algn="l">
              <a:lnSpc>
                <a:spcPct val="100000"/>
              </a:lnSpc>
              <a:spcBef>
                <a:spcPts val="500"/>
              </a:spcBef>
              <a:spcAft>
                <a:spcPts val="0"/>
              </a:spcAft>
              <a:buClr>
                <a:srgbClr val="595959"/>
              </a:buClr>
              <a:buSzPts val="2800"/>
              <a:buChar char="▪"/>
              <a:defRPr sz="2800"/>
            </a:lvl2pPr>
            <a:lvl3pPr marL="1371600" lvl="2" indent="-381000" algn="l">
              <a:lnSpc>
                <a:spcPct val="100000"/>
              </a:lnSpc>
              <a:spcBef>
                <a:spcPts val="500"/>
              </a:spcBef>
              <a:spcAft>
                <a:spcPts val="0"/>
              </a:spcAft>
              <a:buClr>
                <a:srgbClr val="595959"/>
              </a:buClr>
              <a:buSzPts val="2400"/>
              <a:buChar char="▪"/>
              <a:defRPr sz="2400"/>
            </a:lvl3pPr>
            <a:lvl4pPr marL="1828800" lvl="3" indent="-355600" algn="l">
              <a:lnSpc>
                <a:spcPct val="100000"/>
              </a:lnSpc>
              <a:spcBef>
                <a:spcPts val="500"/>
              </a:spcBef>
              <a:spcAft>
                <a:spcPts val="0"/>
              </a:spcAft>
              <a:buClr>
                <a:srgbClr val="595959"/>
              </a:buClr>
              <a:buSzPts val="2000"/>
              <a:buChar char="▪"/>
              <a:defRPr sz="2000"/>
            </a:lvl4pPr>
            <a:lvl5pPr marL="2286000" lvl="4" indent="-355600" algn="l">
              <a:lnSpc>
                <a:spcPct val="100000"/>
              </a:lnSpc>
              <a:spcBef>
                <a:spcPts val="500"/>
              </a:spcBef>
              <a:spcAft>
                <a:spcPts val="0"/>
              </a:spcAft>
              <a:buClr>
                <a:srgbClr val="59595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7"/>
          <p:cNvSpPr txBox="1">
            <a:spLocks noGrp="1"/>
          </p:cNvSpPr>
          <p:nvPr>
            <p:ph type="body" idx="2"/>
          </p:nvPr>
        </p:nvSpPr>
        <p:spPr>
          <a:xfrm>
            <a:off x="839788" y="2441448"/>
            <a:ext cx="3932237" cy="373964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595959"/>
              </a:buClr>
              <a:buSzPts val="1600"/>
              <a:buNone/>
              <a:defRPr sz="1600"/>
            </a:lvl1pPr>
            <a:lvl2pPr marL="914400" lvl="1" indent="-228600" algn="l">
              <a:lnSpc>
                <a:spcPct val="100000"/>
              </a:lnSpc>
              <a:spcBef>
                <a:spcPts val="500"/>
              </a:spcBef>
              <a:spcAft>
                <a:spcPts val="0"/>
              </a:spcAft>
              <a:buClr>
                <a:srgbClr val="595959"/>
              </a:buClr>
              <a:buSzPts val="1400"/>
              <a:buNone/>
              <a:defRPr sz="1400"/>
            </a:lvl2pPr>
            <a:lvl3pPr marL="1371600" lvl="2" indent="-228600" algn="l">
              <a:lnSpc>
                <a:spcPct val="100000"/>
              </a:lnSpc>
              <a:spcBef>
                <a:spcPts val="500"/>
              </a:spcBef>
              <a:spcAft>
                <a:spcPts val="0"/>
              </a:spcAft>
              <a:buClr>
                <a:srgbClr val="595959"/>
              </a:buClr>
              <a:buSzPts val="1200"/>
              <a:buNone/>
              <a:defRPr sz="1200"/>
            </a:lvl3pPr>
            <a:lvl4pPr marL="1828800" lvl="3" indent="-228600" algn="l">
              <a:lnSpc>
                <a:spcPct val="100000"/>
              </a:lnSpc>
              <a:spcBef>
                <a:spcPts val="500"/>
              </a:spcBef>
              <a:spcAft>
                <a:spcPts val="0"/>
              </a:spcAft>
              <a:buClr>
                <a:srgbClr val="595959"/>
              </a:buClr>
              <a:buSzPts val="1000"/>
              <a:buNone/>
              <a:defRPr sz="1000"/>
            </a:lvl4pPr>
            <a:lvl5pPr marL="2286000" lvl="4" indent="-228600" algn="l">
              <a:lnSpc>
                <a:spcPct val="100000"/>
              </a:lnSpc>
              <a:spcBef>
                <a:spcPts val="500"/>
              </a:spcBef>
              <a:spcAft>
                <a:spcPts val="0"/>
              </a:spcAft>
              <a:buClr>
                <a:srgbClr val="59595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7"/>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7"/>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
          <p:cNvSpPr/>
          <p:nvPr/>
        </p:nvSpPr>
        <p:spPr>
          <a:xfrm>
            <a:off x="0" y="0"/>
            <a:ext cx="12252960" cy="1097280"/>
          </a:xfrm>
          <a:prstGeom prst="rect">
            <a:avLst/>
          </a:prstGeom>
          <a:blipFill rotWithShape="1">
            <a:blip r:embed="rId2" cstate="email">
              <a:alphaModFix/>
              <a:extLst>
                <a:ext uri="{28A0092B-C50C-407E-A947-70E740481C1C}">
                  <a14:useLocalDpi xmlns:a14="http://schemas.microsoft.com/office/drawing/2010/main"/>
                </a:ext>
              </a:extLst>
            </a:blip>
            <a:stretch>
              <a:fillRect t="5" r="493"/>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4" name="Google Shape;64;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3407" y="72374"/>
            <a:ext cx="2522199" cy="47626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5"/>
        <p:cNvGrpSpPr/>
        <p:nvPr/>
      </p:nvGrpSpPr>
      <p:grpSpPr>
        <a:xfrm>
          <a:off x="0" y="0"/>
          <a:ext cx="0" cy="0"/>
          <a:chOff x="0" y="0"/>
          <a:chExt cx="0" cy="0"/>
        </a:xfrm>
      </p:grpSpPr>
      <p:sp>
        <p:nvSpPr>
          <p:cNvPr id="66" name="Google Shape;66;p8"/>
          <p:cNvSpPr>
            <a:spLocks noGrp="1"/>
          </p:cNvSpPr>
          <p:nvPr>
            <p:ph type="pic" idx="2"/>
          </p:nvPr>
        </p:nvSpPr>
        <p:spPr>
          <a:xfrm>
            <a:off x="5183188" y="1305352"/>
            <a:ext cx="6172200" cy="4555698"/>
          </a:xfrm>
          <a:prstGeom prst="rect">
            <a:avLst/>
          </a:prstGeom>
          <a:noFill/>
          <a:ln>
            <a:noFill/>
          </a:ln>
        </p:spPr>
      </p:sp>
      <p:sp>
        <p:nvSpPr>
          <p:cNvPr id="67" name="Google Shape;67;p8"/>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8"/>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9" name="Google Shape;69;p8"/>
          <p:cNvSpPr txBox="1">
            <a:spLocks noGrp="1"/>
          </p:cNvSpPr>
          <p:nvPr>
            <p:ph type="title"/>
          </p:nvPr>
        </p:nvSpPr>
        <p:spPr>
          <a:xfrm>
            <a:off x="839788" y="1305352"/>
            <a:ext cx="3932237" cy="104465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2E75B5"/>
              </a:buClr>
              <a:buSzPts val="3200"/>
              <a:buFont typeface="Calibri"/>
              <a:buNone/>
              <a:defRPr sz="3200">
                <a:solidFill>
                  <a:srgbClr val="2E75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
          <p:cNvSpPr txBox="1">
            <a:spLocks noGrp="1"/>
          </p:cNvSpPr>
          <p:nvPr>
            <p:ph type="body" idx="1"/>
          </p:nvPr>
        </p:nvSpPr>
        <p:spPr>
          <a:xfrm>
            <a:off x="839788" y="2441448"/>
            <a:ext cx="3932237" cy="373964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595959"/>
              </a:buClr>
              <a:buSzPts val="1600"/>
              <a:buNone/>
              <a:defRPr sz="1600"/>
            </a:lvl1pPr>
            <a:lvl2pPr marL="914400" lvl="1" indent="-228600" algn="l">
              <a:lnSpc>
                <a:spcPct val="100000"/>
              </a:lnSpc>
              <a:spcBef>
                <a:spcPts val="500"/>
              </a:spcBef>
              <a:spcAft>
                <a:spcPts val="0"/>
              </a:spcAft>
              <a:buClr>
                <a:srgbClr val="595959"/>
              </a:buClr>
              <a:buSzPts val="1400"/>
              <a:buNone/>
              <a:defRPr sz="1400"/>
            </a:lvl2pPr>
            <a:lvl3pPr marL="1371600" lvl="2" indent="-228600" algn="l">
              <a:lnSpc>
                <a:spcPct val="100000"/>
              </a:lnSpc>
              <a:spcBef>
                <a:spcPts val="500"/>
              </a:spcBef>
              <a:spcAft>
                <a:spcPts val="0"/>
              </a:spcAft>
              <a:buClr>
                <a:srgbClr val="595959"/>
              </a:buClr>
              <a:buSzPts val="1200"/>
              <a:buNone/>
              <a:defRPr sz="1200"/>
            </a:lvl3pPr>
            <a:lvl4pPr marL="1828800" lvl="3" indent="-228600" algn="l">
              <a:lnSpc>
                <a:spcPct val="100000"/>
              </a:lnSpc>
              <a:spcBef>
                <a:spcPts val="500"/>
              </a:spcBef>
              <a:spcAft>
                <a:spcPts val="0"/>
              </a:spcAft>
              <a:buClr>
                <a:srgbClr val="595959"/>
              </a:buClr>
              <a:buSzPts val="1000"/>
              <a:buNone/>
              <a:defRPr sz="1000"/>
            </a:lvl4pPr>
            <a:lvl5pPr marL="2286000" lvl="4" indent="-228600" algn="l">
              <a:lnSpc>
                <a:spcPct val="100000"/>
              </a:lnSpc>
              <a:spcBef>
                <a:spcPts val="500"/>
              </a:spcBef>
              <a:spcAft>
                <a:spcPts val="0"/>
              </a:spcAft>
              <a:buClr>
                <a:srgbClr val="59595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8"/>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
          <p:cNvSpPr/>
          <p:nvPr/>
        </p:nvSpPr>
        <p:spPr>
          <a:xfrm>
            <a:off x="0" y="0"/>
            <a:ext cx="12252960" cy="1097280"/>
          </a:xfrm>
          <a:prstGeom prst="rect">
            <a:avLst/>
          </a:prstGeom>
          <a:blipFill rotWithShape="1">
            <a:blip r:embed="rId2" cstate="email">
              <a:alphaModFix/>
              <a:extLst>
                <a:ext uri="{28A0092B-C50C-407E-A947-70E740481C1C}">
                  <a14:useLocalDpi xmlns:a14="http://schemas.microsoft.com/office/drawing/2010/main"/>
                </a:ext>
              </a:extLst>
            </a:blip>
            <a:stretch>
              <a:fillRect t="5" r="493"/>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3" name="Google Shape;73;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3407" y="67073"/>
            <a:ext cx="2522199" cy="47626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2E75B5"/>
              </a:buClr>
              <a:buSzPts val="3600"/>
              <a:buFont typeface="Calibri"/>
              <a:buNone/>
              <a:defRPr sz="3600" b="0" i="0" u="none" strike="noStrike" cap="none">
                <a:solidFill>
                  <a:srgbClr val="2E75B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rgbClr val="595959"/>
              </a:buClr>
              <a:buSzPts val="2800"/>
              <a:buFont typeface="Noto Sans Symbols"/>
              <a:buChar char="▪"/>
              <a:defRPr sz="2800" b="0" i="0" u="none" strike="noStrike" cap="none">
                <a:solidFill>
                  <a:srgbClr val="595959"/>
                </a:solidFill>
                <a:latin typeface="Calibri"/>
                <a:ea typeface="Calibri"/>
                <a:cs typeface="Calibri"/>
                <a:sym typeface="Calibri"/>
              </a:defRPr>
            </a:lvl1pPr>
            <a:lvl2pPr marL="914400" marR="0" lvl="1" indent="-381000" algn="l" rtl="0">
              <a:lnSpc>
                <a:spcPct val="100000"/>
              </a:lnSpc>
              <a:spcBef>
                <a:spcPts val="500"/>
              </a:spcBef>
              <a:spcAft>
                <a:spcPts val="0"/>
              </a:spcAft>
              <a:buClr>
                <a:srgbClr val="595959"/>
              </a:buClr>
              <a:buSzPts val="2400"/>
              <a:buFont typeface="Noto Sans Symbols"/>
              <a:buChar char="▪"/>
              <a:defRPr sz="2400" b="0" i="0" u="none" strike="noStrike" cap="none">
                <a:solidFill>
                  <a:srgbClr val="595959"/>
                </a:solidFill>
                <a:latin typeface="Calibri"/>
                <a:ea typeface="Calibri"/>
                <a:cs typeface="Calibri"/>
                <a:sym typeface="Calibri"/>
              </a:defRPr>
            </a:lvl2pPr>
            <a:lvl3pPr marL="1371600" marR="0" lvl="2" indent="-355600" algn="l" rtl="0">
              <a:lnSpc>
                <a:spcPct val="100000"/>
              </a:lnSpc>
              <a:spcBef>
                <a:spcPts val="500"/>
              </a:spcBef>
              <a:spcAft>
                <a:spcPts val="0"/>
              </a:spcAft>
              <a:buClr>
                <a:srgbClr val="595959"/>
              </a:buClr>
              <a:buSzPts val="2000"/>
              <a:buFont typeface="Noto Sans Symbols"/>
              <a:buChar char="▪"/>
              <a:defRPr sz="2000" b="0" i="0" u="none" strike="noStrike" cap="none">
                <a:solidFill>
                  <a:srgbClr val="595959"/>
                </a:solidFill>
                <a:latin typeface="Calibri"/>
                <a:ea typeface="Calibri"/>
                <a:cs typeface="Calibri"/>
                <a:sym typeface="Calibri"/>
              </a:defRPr>
            </a:lvl3pPr>
            <a:lvl4pPr marL="1828800" marR="0" lvl="3" indent="-342900" algn="l" rtl="0">
              <a:lnSpc>
                <a:spcPct val="100000"/>
              </a:lnSpc>
              <a:spcBef>
                <a:spcPts val="500"/>
              </a:spcBef>
              <a:spcAft>
                <a:spcPts val="0"/>
              </a:spcAft>
              <a:buClr>
                <a:srgbClr val="595959"/>
              </a:buClr>
              <a:buSzPts val="1800"/>
              <a:buFont typeface="Noto Sans Symbols"/>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100000"/>
              </a:lnSpc>
              <a:spcBef>
                <a:spcPts val="500"/>
              </a:spcBef>
              <a:spcAft>
                <a:spcPts val="0"/>
              </a:spcAft>
              <a:buClr>
                <a:srgbClr val="595959"/>
              </a:buClr>
              <a:buSzPts val="1800"/>
              <a:buFont typeface="Noto Sans Symbols"/>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9"/>
          <p:cNvSpPr txBox="1">
            <a:spLocks noGrp="1"/>
          </p:cNvSpPr>
          <p:nvPr>
            <p:ph type="ctrTitle"/>
          </p:nvPr>
        </p:nvSpPr>
        <p:spPr>
          <a:xfrm>
            <a:off x="6024095" y="-153595"/>
            <a:ext cx="5519100" cy="2387700"/>
          </a:xfrm>
          <a:prstGeom prst="rect">
            <a:avLst/>
          </a:prstGeom>
          <a:noFill/>
          <a:ln>
            <a:noFill/>
          </a:ln>
        </p:spPr>
        <p:txBody>
          <a:bodyPr spcFirstLastPara="1" wrap="square" lIns="0" tIns="45700" rIns="91425" bIns="45700" anchor="b" anchorCtr="0">
            <a:normAutofit/>
          </a:bodyPr>
          <a:lstStyle/>
          <a:p>
            <a:pPr marL="0" lvl="0" indent="0" algn="ctr" rtl="0">
              <a:lnSpc>
                <a:spcPct val="75000"/>
              </a:lnSpc>
              <a:spcBef>
                <a:spcPts val="0"/>
              </a:spcBef>
              <a:spcAft>
                <a:spcPts val="0"/>
              </a:spcAft>
              <a:buClr>
                <a:srgbClr val="2E75B5"/>
              </a:buClr>
              <a:buSzPts val="4800"/>
              <a:buFont typeface="Calibri"/>
              <a:buNone/>
            </a:pPr>
            <a:r>
              <a:rPr lang="en-US" sz="2400" b="1"/>
              <a:t>TACCS™</a:t>
            </a:r>
            <a:endParaRPr sz="2400" b="1"/>
          </a:p>
          <a:p>
            <a:pPr marL="0" lvl="0" indent="0" algn="ctr" rtl="0">
              <a:lnSpc>
                <a:spcPct val="75000"/>
              </a:lnSpc>
              <a:spcBef>
                <a:spcPts val="0"/>
              </a:spcBef>
              <a:spcAft>
                <a:spcPts val="0"/>
              </a:spcAft>
              <a:buClr>
                <a:srgbClr val="2E75B5"/>
              </a:buClr>
              <a:buSzPts val="2000"/>
              <a:buFont typeface="Calibri"/>
              <a:buNone/>
            </a:pPr>
            <a:r>
              <a:rPr lang="en-US" sz="2400" b="1" i="1"/>
              <a:t>(Touch Assisted Command and Control System) </a:t>
            </a:r>
            <a:br>
              <a:rPr lang="en-US" sz="2400" b="1"/>
            </a:br>
            <a:br>
              <a:rPr lang="en-US" sz="1800" b="1"/>
            </a:br>
            <a:r>
              <a:rPr lang="en-US" sz="2400" b="1"/>
              <a:t>Supply Chain Technology / Risk Management Capabilities-</a:t>
            </a:r>
            <a:endParaRPr sz="2400" b="1"/>
          </a:p>
          <a:p>
            <a:pPr marL="0" lvl="0" indent="0" algn="ctr" rtl="0">
              <a:lnSpc>
                <a:spcPct val="75000"/>
              </a:lnSpc>
              <a:spcBef>
                <a:spcPts val="0"/>
              </a:spcBef>
              <a:spcAft>
                <a:spcPts val="0"/>
              </a:spcAft>
              <a:buClr>
                <a:srgbClr val="2E75B5"/>
              </a:buClr>
              <a:buSzPts val="2000"/>
              <a:buFont typeface="Calibri"/>
              <a:buNone/>
            </a:pPr>
            <a:r>
              <a:rPr lang="en-US" sz="2400" b="1"/>
              <a:t>Energy Management</a:t>
            </a:r>
            <a:endParaRPr sz="2400" b="1"/>
          </a:p>
        </p:txBody>
      </p:sp>
      <p:pic>
        <p:nvPicPr>
          <p:cNvPr id="79" name="Google Shape;79;p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93161" y="3011067"/>
            <a:ext cx="3965251" cy="835866"/>
          </a:xfrm>
          <a:prstGeom prst="rect">
            <a:avLst/>
          </a:prstGeom>
          <a:noFill/>
          <a:ln>
            <a:noFill/>
          </a:ln>
        </p:spPr>
      </p:pic>
      <p:sp>
        <p:nvSpPr>
          <p:cNvPr id="80" name="Google Shape;80;p9"/>
          <p:cNvSpPr txBox="1"/>
          <p:nvPr/>
        </p:nvSpPr>
        <p:spPr>
          <a:xfrm>
            <a:off x="-267629" y="5664820"/>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 name="Google Shape;81;p9"/>
          <p:cNvSpPr txBox="1"/>
          <p:nvPr/>
        </p:nvSpPr>
        <p:spPr>
          <a:xfrm>
            <a:off x="6876675" y="2375850"/>
            <a:ext cx="3965400" cy="203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Company Name:   Priority 5 Holdings, Inc.</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Company Website:  Priority5.com</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P</a:t>
            </a:r>
            <a:r>
              <a:rPr lang="en-US">
                <a:solidFill>
                  <a:srgbClr val="262626"/>
                </a:solidFill>
                <a:latin typeface="Calibri"/>
                <a:ea typeface="Calibri"/>
                <a:cs typeface="Calibri"/>
                <a:sym typeface="Calibri"/>
              </a:rPr>
              <a:t>OC</a:t>
            </a:r>
            <a:r>
              <a:rPr lang="en-US" b="0" i="0" u="none" strike="noStrike" cap="none">
                <a:solidFill>
                  <a:srgbClr val="262626"/>
                </a:solidFill>
                <a:latin typeface="Calibri"/>
                <a:ea typeface="Calibri"/>
                <a:cs typeface="Calibri"/>
                <a:sym typeface="Calibri"/>
              </a:rPr>
              <a:t>:  Chuck Miller</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Title:  President &amp; CEO</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Address:  75 </a:t>
            </a:r>
            <a:r>
              <a:rPr lang="en-US">
                <a:solidFill>
                  <a:srgbClr val="262626"/>
                </a:solidFill>
                <a:latin typeface="Calibri"/>
                <a:ea typeface="Calibri"/>
                <a:cs typeface="Calibri"/>
                <a:sym typeface="Calibri"/>
              </a:rPr>
              <a:t>2nd</a:t>
            </a:r>
            <a:r>
              <a:rPr lang="en-US" b="0" i="0" u="none" strike="noStrike" cap="none">
                <a:solidFill>
                  <a:srgbClr val="262626"/>
                </a:solidFill>
                <a:latin typeface="Calibri"/>
                <a:ea typeface="Calibri"/>
                <a:cs typeface="Calibri"/>
                <a:sym typeface="Calibri"/>
              </a:rPr>
              <a:t> Ave., Suite 450, </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                  Needham, MA 02494</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Email:  chuck.miller@priority5.com</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Contact Phone:  617-391-9501</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Date of </a:t>
            </a:r>
            <a:r>
              <a:rPr lang="en-US">
                <a:solidFill>
                  <a:srgbClr val="262626"/>
                </a:solidFill>
                <a:latin typeface="Calibri"/>
                <a:ea typeface="Calibri"/>
                <a:cs typeface="Calibri"/>
                <a:sym typeface="Calibri"/>
              </a:rPr>
              <a:t>Submittal</a:t>
            </a:r>
            <a:r>
              <a:rPr lang="en-US" b="0" i="0" u="none" strike="noStrike" cap="none">
                <a:solidFill>
                  <a:srgbClr val="262626"/>
                </a:solidFill>
                <a:latin typeface="Calibri"/>
                <a:ea typeface="Calibri"/>
                <a:cs typeface="Calibri"/>
                <a:sym typeface="Calibri"/>
              </a:rPr>
              <a:t>:  </a:t>
            </a:r>
            <a:r>
              <a:rPr lang="en-US">
                <a:solidFill>
                  <a:srgbClr val="262626"/>
                </a:solidFill>
                <a:latin typeface="Calibri"/>
                <a:ea typeface="Calibri"/>
                <a:cs typeface="Calibri"/>
                <a:sym typeface="Calibri"/>
              </a:rPr>
              <a:t>July 22, 2024</a:t>
            </a:r>
            <a:endParaRPr b="0" i="0" u="none" strike="noStrike" cap="none">
              <a:solidFill>
                <a:srgbClr val="262626"/>
              </a:solidFill>
              <a:latin typeface="Calibri"/>
              <a:ea typeface="Calibri"/>
              <a:cs typeface="Calibri"/>
              <a:sym typeface="Calibri"/>
            </a:endParaRPr>
          </a:p>
        </p:txBody>
      </p:sp>
      <p:sp>
        <p:nvSpPr>
          <p:cNvPr id="82" name="Google Shape;82;p9"/>
          <p:cNvSpPr txBox="1"/>
          <p:nvPr/>
        </p:nvSpPr>
        <p:spPr>
          <a:xfrm>
            <a:off x="5996025" y="4549500"/>
            <a:ext cx="5726700" cy="18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595959"/>
                </a:solidFill>
                <a:latin typeface="Calibri"/>
                <a:ea typeface="Calibri"/>
                <a:cs typeface="Calibri"/>
                <a:sym typeface="Calibri"/>
              </a:rPr>
              <a:t>This solution brief includes data that shall not be disclosed outside the Government, except to non-government personnel for evaluation purposes, and shall not be duplicated, used, or disclosed - in whole or in part - for any purpose other than to evaluate this submission. If, however, an agreement is awarded to this company as a result of - or in connection with - the submission of this data, the Government shall have the right to duplicate, use, or disclose the data to the extent agreed upon by both parties in the resulting agreement. This restriction does not limit the Government's right to use information contained in this data if it is obtained from another source without restriction. The data subject to this restriction are contained in sheets 2-15.</a:t>
            </a:r>
            <a:endParaRPr sz="1200">
              <a:solidFill>
                <a:srgbClr val="595959"/>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8"/>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10</a:t>
            </a:fld>
            <a:endParaRPr/>
          </a:p>
        </p:txBody>
      </p:sp>
      <p:sp>
        <p:nvSpPr>
          <p:cNvPr id="178" name="Google Shape;178;p18"/>
          <p:cNvSpPr txBox="1"/>
          <p:nvPr/>
        </p:nvSpPr>
        <p:spPr>
          <a:xfrm>
            <a:off x="0" y="1347312"/>
            <a:ext cx="12192000" cy="57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“What If” analysis shows impacts of supply chain disruptions</a:t>
            </a:r>
            <a:endParaRPr sz="2000" b="1" i="0" u="none" strike="noStrike" cap="none">
              <a:solidFill>
                <a:srgbClr val="262626"/>
              </a:solidFill>
              <a:latin typeface="Calibri"/>
              <a:ea typeface="Calibri"/>
              <a:cs typeface="Calibri"/>
              <a:sym typeface="Calibri"/>
            </a:endParaRPr>
          </a:p>
        </p:txBody>
      </p:sp>
      <p:sp>
        <p:nvSpPr>
          <p:cNvPr id="179" name="Google Shape;179;p18"/>
          <p:cNvSpPr txBox="1"/>
          <p:nvPr/>
        </p:nvSpPr>
        <p:spPr>
          <a:xfrm>
            <a:off x="407300" y="2216875"/>
            <a:ext cx="4626900"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The TACCS™ recovery module shows time to repair damage to container port , indicating need for fuel convoy from the north</a:t>
            </a: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The addition of a micro nuclear power plant reduces the need for multiple convoys</a:t>
            </a: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262626"/>
                </a:solidFill>
                <a:latin typeface="Calibri"/>
                <a:ea typeface="Calibri"/>
                <a:cs typeface="Calibri"/>
                <a:sym typeface="Calibri"/>
              </a:rPr>
              <a:t>Corrective action is prioritized based on the mission impacts and resource availability</a:t>
            </a:r>
            <a:endParaRPr/>
          </a:p>
        </p:txBody>
      </p:sp>
      <p:sp>
        <p:nvSpPr>
          <p:cNvPr id="180" name="Google Shape;180;p18"/>
          <p:cNvSpPr txBox="1"/>
          <p:nvPr/>
        </p:nvSpPr>
        <p:spPr>
          <a:xfrm>
            <a:off x="7783800" y="106066"/>
            <a:ext cx="3798600"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Strategic Impact - Convoys</a:t>
            </a:r>
            <a:endParaRPr sz="2000" b="1" i="0" u="none" strike="noStrike" cap="none">
              <a:solidFill>
                <a:schemeClr val="lt1"/>
              </a:solidFill>
              <a:latin typeface="Calibri"/>
              <a:ea typeface="Calibri"/>
              <a:cs typeface="Calibri"/>
              <a:sym typeface="Calibri"/>
            </a:endParaRPr>
          </a:p>
        </p:txBody>
      </p:sp>
      <p:sp>
        <p:nvSpPr>
          <p:cNvPr id="181" name="Google Shape;181;p18"/>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pic>
        <p:nvPicPr>
          <p:cNvPr id="2" name="Slide8_take2.mp4">
            <a:hlinkClick r:id="" action="ppaction://media"/>
            <a:extLst>
              <a:ext uri="{FF2B5EF4-FFF2-40B4-BE49-F238E27FC236}">
                <a16:creationId xmlns:a16="http://schemas.microsoft.com/office/drawing/2014/main" id="{D39EB6DA-013D-17C9-0D24-2DC99E9EF1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54725" y="2349028"/>
            <a:ext cx="6729975" cy="3785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9"/>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11</a:t>
            </a:fld>
            <a:endParaRPr/>
          </a:p>
        </p:txBody>
      </p:sp>
      <p:sp>
        <p:nvSpPr>
          <p:cNvPr id="188" name="Google Shape;188;p19"/>
          <p:cNvSpPr txBox="1"/>
          <p:nvPr/>
        </p:nvSpPr>
        <p:spPr>
          <a:xfrm>
            <a:off x="0" y="1413527"/>
            <a:ext cx="12192000" cy="67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The Blue Force is defending a town accessible to the Red Force by bridge or a shallow river crossing</a:t>
            </a:r>
            <a:endParaRPr sz="2000" b="1" i="0" u="none" strike="noStrike" cap="none">
              <a:solidFill>
                <a:srgbClr val="262626"/>
              </a:solidFill>
              <a:latin typeface="Calibri"/>
              <a:ea typeface="Calibri"/>
              <a:cs typeface="Calibri"/>
              <a:sym typeface="Calibri"/>
            </a:endParaRPr>
          </a:p>
        </p:txBody>
      </p:sp>
      <p:sp>
        <p:nvSpPr>
          <p:cNvPr id="189" name="Google Shape;189;p19"/>
          <p:cNvSpPr txBox="1"/>
          <p:nvPr/>
        </p:nvSpPr>
        <p:spPr>
          <a:xfrm>
            <a:off x="565602" y="2456905"/>
            <a:ext cx="5019300" cy="317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Armaments include DE weapons,  and diesel and electric vehicles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Need power to keep electric vehicle mounted DE weapons at full charge</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User displays are configured for quick access to data that impacts both weapons and mobility</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p:txBody>
      </p:sp>
      <p:sp>
        <p:nvSpPr>
          <p:cNvPr id="190" name="Google Shape;190;p19"/>
          <p:cNvSpPr txBox="1"/>
          <p:nvPr/>
        </p:nvSpPr>
        <p:spPr>
          <a:xfrm>
            <a:off x="7953829" y="67098"/>
            <a:ext cx="3853096"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a:solidFill>
                  <a:schemeClr val="lt1"/>
                </a:solidFill>
                <a:latin typeface="Calibri"/>
                <a:ea typeface="Calibri"/>
                <a:cs typeface="Calibri"/>
                <a:sym typeface="Calibri"/>
              </a:rPr>
              <a:t>Execution</a:t>
            </a:r>
            <a:r>
              <a:rPr lang="en-US" sz="2000" b="1" i="0" u="none" strike="noStrike" cap="none">
                <a:solidFill>
                  <a:schemeClr val="lt1"/>
                </a:solidFill>
                <a:latin typeface="Calibri"/>
                <a:ea typeface="Calibri"/>
                <a:cs typeface="Calibri"/>
                <a:sym typeface="Calibri"/>
              </a:rPr>
              <a:t> - FCP</a:t>
            </a:r>
            <a:endParaRPr sz="2000" b="1" i="0" u="none" strike="noStrike" cap="none">
              <a:solidFill>
                <a:schemeClr val="lt1"/>
              </a:solidFill>
              <a:latin typeface="Calibri"/>
              <a:ea typeface="Calibri"/>
              <a:cs typeface="Calibri"/>
              <a:sym typeface="Calibri"/>
            </a:endParaRPr>
          </a:p>
        </p:txBody>
      </p:sp>
      <p:sp>
        <p:nvSpPr>
          <p:cNvPr id="191" name="Google Shape;191;p19"/>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pic>
        <p:nvPicPr>
          <p:cNvPr id="2" name="Slide10.mp4">
            <a:hlinkClick r:id="" action="ppaction://media"/>
            <a:extLst>
              <a:ext uri="{FF2B5EF4-FFF2-40B4-BE49-F238E27FC236}">
                <a16:creationId xmlns:a16="http://schemas.microsoft.com/office/drawing/2014/main" id="{DE9D13F0-50C8-2427-DFAF-5F66BB9BFE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11610" y="2395414"/>
            <a:ext cx="6615289" cy="3721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0"/>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12</a:t>
            </a:fld>
            <a:endParaRPr/>
          </a:p>
        </p:txBody>
      </p:sp>
      <p:sp>
        <p:nvSpPr>
          <p:cNvPr id="198" name="Google Shape;198;p20"/>
          <p:cNvSpPr txBox="1"/>
          <p:nvPr/>
        </p:nvSpPr>
        <p:spPr>
          <a:xfrm>
            <a:off x="0" y="1403644"/>
            <a:ext cx="12191999" cy="40006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“What If” analytics are used to anticipate adversary tactics </a:t>
            </a:r>
            <a:endParaRPr sz="2000" b="1" i="0" u="none" strike="noStrike" cap="none">
              <a:solidFill>
                <a:srgbClr val="262626"/>
              </a:solidFill>
              <a:latin typeface="Calibri"/>
              <a:ea typeface="Calibri"/>
              <a:cs typeface="Calibri"/>
              <a:sym typeface="Calibri"/>
            </a:endParaRPr>
          </a:p>
        </p:txBody>
      </p:sp>
      <p:sp>
        <p:nvSpPr>
          <p:cNvPr id="199" name="Google Shape;199;p20"/>
          <p:cNvSpPr txBox="1"/>
          <p:nvPr/>
        </p:nvSpPr>
        <p:spPr>
          <a:xfrm>
            <a:off x="602175" y="2326925"/>
            <a:ext cx="4986000" cy="347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262626"/>
                </a:solidFill>
                <a:latin typeface="Calibri"/>
                <a:ea typeface="Calibri"/>
                <a:cs typeface="Calibri"/>
                <a:sym typeface="Calibri"/>
              </a:rPr>
              <a:t>Critical diesel fuel supplies are available from the south and the east</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Considerations include cascading impacts on supply chains and operational energy</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Strategies can be modified based on the availability of energy resources </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Real time threat monitoring , geofencing, etc. can be set to optimize planned response</a:t>
            </a:r>
            <a:endParaRPr sz="2000" b="0" i="0" u="none" strike="noStrike" cap="none">
              <a:solidFill>
                <a:srgbClr val="262626"/>
              </a:solidFill>
              <a:latin typeface="Calibri"/>
              <a:ea typeface="Calibri"/>
              <a:cs typeface="Calibri"/>
              <a:sym typeface="Calibri"/>
            </a:endParaRPr>
          </a:p>
        </p:txBody>
      </p:sp>
      <p:sp>
        <p:nvSpPr>
          <p:cNvPr id="200" name="Google Shape;200;p20"/>
          <p:cNvSpPr txBox="1"/>
          <p:nvPr/>
        </p:nvSpPr>
        <p:spPr>
          <a:xfrm>
            <a:off x="9555480" y="67098"/>
            <a:ext cx="2548270"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Alternative</a:t>
            </a:r>
            <a:r>
              <a:rPr lang="en-US" sz="2000" b="1">
                <a:solidFill>
                  <a:schemeClr val="lt1"/>
                </a:solidFill>
                <a:latin typeface="Calibri"/>
                <a:ea typeface="Calibri"/>
                <a:cs typeface="Calibri"/>
                <a:sym typeface="Calibri"/>
              </a:rPr>
              <a:t> COAs</a:t>
            </a:r>
            <a:r>
              <a:rPr lang="en-US" sz="2000" b="1" i="0" u="none" strike="noStrike" cap="none">
                <a:solidFill>
                  <a:schemeClr val="lt1"/>
                </a:solidFill>
                <a:latin typeface="Calibri"/>
                <a:ea typeface="Calibri"/>
                <a:cs typeface="Calibri"/>
                <a:sym typeface="Calibri"/>
              </a:rPr>
              <a:t> </a:t>
            </a:r>
            <a:endParaRPr sz="2000" b="0" i="0" u="none" strike="noStrike" cap="none">
              <a:solidFill>
                <a:schemeClr val="lt1"/>
              </a:solidFill>
              <a:latin typeface="Calibri"/>
              <a:ea typeface="Calibri"/>
              <a:cs typeface="Calibri"/>
              <a:sym typeface="Calibri"/>
            </a:endParaRPr>
          </a:p>
        </p:txBody>
      </p:sp>
      <p:sp>
        <p:nvSpPr>
          <p:cNvPr id="202" name="Google Shape;202;p20"/>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pic>
        <p:nvPicPr>
          <p:cNvPr id="2" name="Slide11.mp4">
            <a:hlinkClick r:id="" action="ppaction://media"/>
            <a:extLst>
              <a:ext uri="{FF2B5EF4-FFF2-40B4-BE49-F238E27FC236}">
                <a16:creationId xmlns:a16="http://schemas.microsoft.com/office/drawing/2014/main" id="{AA97B815-D96A-A783-D442-DF3A796B08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8175" y="2424090"/>
            <a:ext cx="6436839" cy="36207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1"/>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13</a:t>
            </a:fld>
            <a:endParaRPr/>
          </a:p>
        </p:txBody>
      </p:sp>
      <p:sp>
        <p:nvSpPr>
          <p:cNvPr id="208" name="Google Shape;208;p21"/>
          <p:cNvSpPr txBox="1"/>
          <p:nvPr/>
        </p:nvSpPr>
        <p:spPr>
          <a:xfrm>
            <a:off x="0" y="1255036"/>
            <a:ext cx="12191999"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0C0C0C"/>
                </a:solidFill>
                <a:latin typeface="Calibri"/>
                <a:ea typeface="Calibri"/>
                <a:cs typeface="Calibri"/>
                <a:sym typeface="Calibri"/>
              </a:rPr>
              <a:t>Energy planning informs the tactical response</a:t>
            </a:r>
            <a:endParaRPr sz="2000" b="1" i="0" u="none" strike="noStrike" cap="none">
              <a:solidFill>
                <a:srgbClr val="0C0C0C"/>
              </a:solidFill>
              <a:latin typeface="Calibri"/>
              <a:ea typeface="Calibri"/>
              <a:cs typeface="Calibri"/>
              <a:sym typeface="Calibri"/>
            </a:endParaRPr>
          </a:p>
        </p:txBody>
      </p:sp>
      <p:sp>
        <p:nvSpPr>
          <p:cNvPr id="209" name="Google Shape;209;p21"/>
          <p:cNvSpPr txBox="1"/>
          <p:nvPr/>
        </p:nvSpPr>
        <p:spPr>
          <a:xfrm>
            <a:off x="392324" y="2186925"/>
            <a:ext cx="5019300"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0C0C0C"/>
                </a:solidFill>
                <a:latin typeface="Calibri"/>
                <a:ea typeface="Calibri"/>
                <a:cs typeface="Calibri"/>
                <a:sym typeface="Calibri"/>
              </a:rPr>
              <a:t>TACCS™ threat analytics identify combinations of sensor feeds/alerts/asset and mission status changes that indicate potential adverse conditions</a:t>
            </a:r>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0C0C0C"/>
                </a:solidFill>
                <a:latin typeface="Calibri"/>
                <a:ea typeface="Calibri"/>
                <a:cs typeface="Calibri"/>
                <a:sym typeface="Calibri"/>
              </a:rPr>
              <a:t>	- Pattern of life</a:t>
            </a:r>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0C0C0C"/>
                </a:solidFill>
                <a:latin typeface="Calibri"/>
                <a:ea typeface="Calibri"/>
                <a:cs typeface="Calibri"/>
                <a:sym typeface="Calibri"/>
              </a:rPr>
              <a:t>	- Geofence</a:t>
            </a:r>
            <a:endParaRPr/>
          </a:p>
        </p:txBody>
      </p:sp>
      <p:sp>
        <p:nvSpPr>
          <p:cNvPr id="210" name="Google Shape;210;p21"/>
          <p:cNvSpPr txBox="1"/>
          <p:nvPr/>
        </p:nvSpPr>
        <p:spPr>
          <a:xfrm>
            <a:off x="9229250" y="67098"/>
            <a:ext cx="2556350"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Maintain OE SA</a:t>
            </a:r>
            <a:endParaRPr sz="2000" b="1" i="0" u="none" strike="noStrike" cap="none">
              <a:solidFill>
                <a:schemeClr val="lt1"/>
              </a:solidFill>
              <a:latin typeface="Calibri"/>
              <a:ea typeface="Calibri"/>
              <a:cs typeface="Calibri"/>
              <a:sym typeface="Calibri"/>
            </a:endParaRPr>
          </a:p>
        </p:txBody>
      </p:sp>
      <p:sp>
        <p:nvSpPr>
          <p:cNvPr id="211" name="Google Shape;211;p21"/>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
        <p:nvSpPr>
          <p:cNvPr id="212" name="Google Shape;212;p21"/>
          <p:cNvSpPr txBox="1"/>
          <p:nvPr/>
        </p:nvSpPr>
        <p:spPr>
          <a:xfrm>
            <a:off x="392324" y="4398378"/>
            <a:ext cx="501930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0C0C0C"/>
                </a:solidFill>
                <a:latin typeface="Calibri"/>
                <a:ea typeface="Calibri"/>
                <a:cs typeface="Calibri"/>
                <a:sym typeface="Calibri"/>
              </a:rPr>
              <a:t>As assets are deployed, operational status is updated based on the combined impact of kWh depletion of weapons and mobility</a:t>
            </a:r>
            <a:endParaRPr/>
          </a:p>
        </p:txBody>
      </p:sp>
      <p:pic>
        <p:nvPicPr>
          <p:cNvPr id="2" name="slide12.mp4">
            <a:hlinkClick r:id="" action="ppaction://media"/>
            <a:extLst>
              <a:ext uri="{FF2B5EF4-FFF2-40B4-BE49-F238E27FC236}">
                <a16:creationId xmlns:a16="http://schemas.microsoft.com/office/drawing/2014/main" id="{23B8E30A-B0AD-5E00-D970-509E2FFD8A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54132" y="2316127"/>
            <a:ext cx="6434667" cy="3619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2"/>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14</a:t>
            </a:fld>
            <a:endParaRPr/>
          </a:p>
        </p:txBody>
      </p:sp>
      <p:sp>
        <p:nvSpPr>
          <p:cNvPr id="219" name="Google Shape;219;p22"/>
          <p:cNvSpPr txBox="1"/>
          <p:nvPr/>
        </p:nvSpPr>
        <p:spPr>
          <a:xfrm>
            <a:off x="164075" y="1141461"/>
            <a:ext cx="12192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a:solidFill>
                  <a:srgbClr val="0C0C0C"/>
                </a:solidFill>
                <a:latin typeface="Calibri"/>
                <a:ea typeface="Calibri"/>
                <a:cs typeface="Calibri"/>
                <a:sym typeface="Calibri"/>
              </a:rPr>
              <a:t>Deployment Architecture</a:t>
            </a:r>
            <a:endParaRPr sz="2000" b="1">
              <a:solidFill>
                <a:srgbClr val="0C0C0C"/>
              </a:solidFill>
              <a:latin typeface="Calibri"/>
              <a:ea typeface="Calibri"/>
              <a:cs typeface="Calibri"/>
              <a:sym typeface="Calibri"/>
            </a:endParaRPr>
          </a:p>
        </p:txBody>
      </p:sp>
      <p:sp>
        <p:nvSpPr>
          <p:cNvPr id="220" name="Google Shape;220;p22"/>
          <p:cNvSpPr txBox="1"/>
          <p:nvPr/>
        </p:nvSpPr>
        <p:spPr>
          <a:xfrm>
            <a:off x="9229250" y="67098"/>
            <a:ext cx="25563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a:solidFill>
                  <a:schemeClr val="lt1"/>
                </a:solidFill>
                <a:latin typeface="Calibri"/>
                <a:ea typeface="Calibri"/>
                <a:cs typeface="Calibri"/>
                <a:sym typeface="Calibri"/>
              </a:rPr>
              <a:t>Path Forward</a:t>
            </a:r>
            <a:endParaRPr sz="2000" b="1" i="0" u="none" strike="noStrike" cap="none">
              <a:solidFill>
                <a:schemeClr val="lt1"/>
              </a:solidFill>
              <a:latin typeface="Calibri"/>
              <a:ea typeface="Calibri"/>
              <a:cs typeface="Calibri"/>
              <a:sym typeface="Calibri"/>
            </a:endParaRPr>
          </a:p>
        </p:txBody>
      </p:sp>
      <p:sp>
        <p:nvSpPr>
          <p:cNvPr id="221" name="Google Shape;221;p22"/>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pic>
        <p:nvPicPr>
          <p:cNvPr id="222" name="Google Shape;222;p22"/>
          <p:cNvPicPr preferRelativeResize="0"/>
          <p:nvPr/>
        </p:nvPicPr>
        <p:blipFill rotWithShape="1">
          <a:blip r:embed="rId3" cstate="email">
            <a:alphaModFix/>
            <a:extLst>
              <a:ext uri="{28A0092B-C50C-407E-A947-70E740481C1C}">
                <a14:useLocalDpi xmlns:a14="http://schemas.microsoft.com/office/drawing/2010/main"/>
              </a:ext>
            </a:extLst>
          </a:blip>
          <a:srcRect r="10442" b="6226"/>
          <a:stretch/>
        </p:blipFill>
        <p:spPr>
          <a:xfrm>
            <a:off x="2694613" y="1502150"/>
            <a:ext cx="6269376" cy="4923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3"/>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15</a:t>
            </a:fld>
            <a:endParaRPr/>
          </a:p>
        </p:txBody>
      </p:sp>
      <p:sp>
        <p:nvSpPr>
          <p:cNvPr id="228" name="Google Shape;228;p23"/>
          <p:cNvSpPr txBox="1"/>
          <p:nvPr/>
        </p:nvSpPr>
        <p:spPr>
          <a:xfrm>
            <a:off x="0" y="1255036"/>
            <a:ext cx="12192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a:solidFill>
                  <a:srgbClr val="0C0C0C"/>
                </a:solidFill>
                <a:latin typeface="Calibri"/>
                <a:ea typeface="Calibri"/>
                <a:cs typeface="Calibri"/>
                <a:sym typeface="Calibri"/>
              </a:rPr>
              <a:t>ROM Price and Payment Terms</a:t>
            </a:r>
            <a:endParaRPr sz="2000" b="1" i="0" u="none" strike="noStrike" cap="none">
              <a:solidFill>
                <a:srgbClr val="0C0C0C"/>
              </a:solidFill>
              <a:latin typeface="Calibri"/>
              <a:ea typeface="Calibri"/>
              <a:cs typeface="Calibri"/>
              <a:sym typeface="Calibri"/>
            </a:endParaRPr>
          </a:p>
        </p:txBody>
      </p:sp>
      <p:sp>
        <p:nvSpPr>
          <p:cNvPr id="229" name="Google Shape;229;p23"/>
          <p:cNvSpPr txBox="1"/>
          <p:nvPr/>
        </p:nvSpPr>
        <p:spPr>
          <a:xfrm>
            <a:off x="1724450" y="1889850"/>
            <a:ext cx="8973300" cy="409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Software - I year Dev, 6 mos Prod TACCS™ licenses for battalion		$350,000</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Configuration, training, CONOPs and exercise support				</a:t>
            </a:r>
            <a:r>
              <a:rPr lang="en-US" sz="2000" u="sng">
                <a:solidFill>
                  <a:srgbClr val="0C0C0C"/>
                </a:solidFill>
                <a:latin typeface="Calibri"/>
                <a:ea typeface="Calibri"/>
                <a:cs typeface="Calibri"/>
                <a:sym typeface="Calibri"/>
              </a:rPr>
              <a:t>$400,000</a:t>
            </a:r>
            <a:endParaRPr sz="2000" u="sng">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Total Year One													$750,000</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Payment terms</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Software: 50% on installation of Dev, net 15</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		  50% on installation of Prod net 15</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Services FFP, net 30 upon completion of milestones</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Assumptions</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Network hardware and configuration by the Government</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Field mesh network connections provided by the Government</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Interfaces with ADVANA and TAK provided by the Government</a:t>
            </a:r>
            <a:endParaRPr sz="2000">
              <a:solidFill>
                <a:srgbClr val="0C0C0C"/>
              </a:solidFill>
              <a:latin typeface="Calibri"/>
              <a:ea typeface="Calibri"/>
              <a:cs typeface="Calibri"/>
              <a:sym typeface="Calibri"/>
            </a:endParaRPr>
          </a:p>
        </p:txBody>
      </p:sp>
      <p:sp>
        <p:nvSpPr>
          <p:cNvPr id="230" name="Google Shape;230;p23"/>
          <p:cNvSpPr txBox="1"/>
          <p:nvPr/>
        </p:nvSpPr>
        <p:spPr>
          <a:xfrm>
            <a:off x="9229250" y="67098"/>
            <a:ext cx="25563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a:solidFill>
                  <a:schemeClr val="lt1"/>
                </a:solidFill>
                <a:latin typeface="Calibri"/>
                <a:ea typeface="Calibri"/>
                <a:cs typeface="Calibri"/>
                <a:sym typeface="Calibri"/>
              </a:rPr>
              <a:t>ROM Price</a:t>
            </a:r>
            <a:endParaRPr sz="2000" b="1" i="0" u="none" strike="noStrike" cap="none">
              <a:solidFill>
                <a:schemeClr val="lt1"/>
              </a:solidFill>
              <a:latin typeface="Calibri"/>
              <a:ea typeface="Calibri"/>
              <a:cs typeface="Calibri"/>
              <a:sym typeface="Calibri"/>
            </a:endParaRPr>
          </a:p>
        </p:txBody>
      </p:sp>
      <p:sp>
        <p:nvSpPr>
          <p:cNvPr id="231" name="Google Shape;231;p23"/>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0"/>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a:t>
            </a:r>
            <a:br>
              <a:rPr lang="en-US"/>
            </a:br>
            <a:endParaRPr/>
          </a:p>
        </p:txBody>
      </p:sp>
      <p:sp>
        <p:nvSpPr>
          <p:cNvPr id="88" name="Google Shape;88;p10"/>
          <p:cNvSpPr txBox="1">
            <a:spLocks noGrp="1"/>
          </p:cNvSpPr>
          <p:nvPr>
            <p:ph type="sldNum" idx="12"/>
          </p:nvPr>
        </p:nvSpPr>
        <p:spPr>
          <a:xfrm>
            <a:off x="8610600" y="6210652"/>
            <a:ext cx="27432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2</a:t>
            </a:fld>
            <a:endParaRPr/>
          </a:p>
        </p:txBody>
      </p:sp>
      <p:sp>
        <p:nvSpPr>
          <p:cNvPr id="89" name="Google Shape;89;p10"/>
          <p:cNvSpPr txBox="1"/>
          <p:nvPr/>
        </p:nvSpPr>
        <p:spPr>
          <a:xfrm>
            <a:off x="7928626" y="67075"/>
            <a:ext cx="39036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a:solidFill>
                  <a:schemeClr val="lt1"/>
                </a:solidFill>
                <a:latin typeface="Calibri"/>
                <a:ea typeface="Calibri"/>
                <a:cs typeface="Calibri"/>
                <a:sym typeface="Calibri"/>
              </a:rPr>
              <a:t>De-Risking the Energy Supply Chain  </a:t>
            </a:r>
            <a:endParaRPr sz="2000" b="0" i="0" u="none" strike="noStrike" cap="none">
              <a:solidFill>
                <a:srgbClr val="000000"/>
              </a:solidFill>
              <a:latin typeface="Arial"/>
              <a:ea typeface="Arial"/>
              <a:cs typeface="Arial"/>
              <a:sym typeface="Arial"/>
            </a:endParaRPr>
          </a:p>
        </p:txBody>
      </p:sp>
      <p:sp>
        <p:nvSpPr>
          <p:cNvPr id="90" name="Google Shape;90;p10"/>
          <p:cNvSpPr txBox="1"/>
          <p:nvPr/>
        </p:nvSpPr>
        <p:spPr>
          <a:xfrm>
            <a:off x="834550" y="1359775"/>
            <a:ext cx="10787100" cy="484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1200" b="1">
                <a:solidFill>
                  <a:srgbClr val="262626"/>
                </a:solidFill>
              </a:rPr>
              <a:t>The United States requires the ability to rapidly understand the complex operational energy landscape in theater and its capacity to support the energy demands of US forces at any given time. There is currently no solution that would enable mission planners or field commanders at echelon to balance constantly changing energy status and anticipate needs driven by multiple interdependent mission operations requirements emanating from:</a:t>
            </a:r>
            <a:endParaRPr sz="1200" b="1">
              <a:solidFill>
                <a:srgbClr val="262626"/>
              </a:solidFill>
            </a:endParaRPr>
          </a:p>
          <a:p>
            <a:pPr marL="457200" lvl="0" indent="-317500" algn="l" rtl="0">
              <a:lnSpc>
                <a:spcPct val="115000"/>
              </a:lnSpc>
              <a:spcBef>
                <a:spcPts val="1200"/>
              </a:spcBef>
              <a:spcAft>
                <a:spcPts val="0"/>
              </a:spcAft>
              <a:buClr>
                <a:srgbClr val="262626"/>
              </a:buClr>
              <a:buSzPts val="1400"/>
              <a:buChar char="●"/>
            </a:pPr>
            <a:r>
              <a:rPr lang="en-US" sz="1200" b="1">
                <a:solidFill>
                  <a:srgbClr val="262626"/>
                </a:solidFill>
              </a:rPr>
              <a:t>Traditional training, movement and sustainment</a:t>
            </a:r>
            <a:endParaRPr sz="1200" b="1">
              <a:solidFill>
                <a:srgbClr val="262626"/>
              </a:solidFill>
            </a:endParaRPr>
          </a:p>
          <a:p>
            <a:pPr marL="457200" lvl="0" indent="-317500" algn="l" rtl="0">
              <a:lnSpc>
                <a:spcPct val="115000"/>
              </a:lnSpc>
              <a:spcBef>
                <a:spcPts val="0"/>
              </a:spcBef>
              <a:spcAft>
                <a:spcPts val="0"/>
              </a:spcAft>
              <a:buClr>
                <a:srgbClr val="262626"/>
              </a:buClr>
              <a:buSzPts val="1400"/>
              <a:buChar char="●"/>
            </a:pPr>
            <a:r>
              <a:rPr lang="en-US" sz="1200" b="1">
                <a:solidFill>
                  <a:srgbClr val="262626"/>
                </a:solidFill>
              </a:rPr>
              <a:t>New energy-constrained weaponry, transportation (e.g., alternatively fueled) and communications (e.g., mesh networks, sensor-monitored warfighters)</a:t>
            </a:r>
            <a:endParaRPr sz="1200" b="1">
              <a:solidFill>
                <a:srgbClr val="262626"/>
              </a:solidFill>
            </a:endParaRPr>
          </a:p>
          <a:p>
            <a:pPr marL="457200" lvl="0" indent="-317500" algn="l" rtl="0">
              <a:lnSpc>
                <a:spcPct val="115000"/>
              </a:lnSpc>
              <a:spcBef>
                <a:spcPts val="0"/>
              </a:spcBef>
              <a:spcAft>
                <a:spcPts val="0"/>
              </a:spcAft>
              <a:buClr>
                <a:srgbClr val="262626"/>
              </a:buClr>
              <a:buSzPts val="1400"/>
              <a:buChar char="●"/>
            </a:pPr>
            <a:r>
              <a:rPr lang="en-US" sz="1200" b="1">
                <a:solidFill>
                  <a:srgbClr val="262626"/>
                </a:solidFill>
              </a:rPr>
              <a:t>Contested supply chains (kinetic, and cyber) that can reach from the front line into the depths of the DIB</a:t>
            </a:r>
            <a:endParaRPr sz="1200" b="1">
              <a:solidFill>
                <a:srgbClr val="262626"/>
              </a:solidFill>
            </a:endParaRPr>
          </a:p>
          <a:p>
            <a:pPr marL="457200" lvl="0" indent="-317500" algn="l" rtl="0">
              <a:lnSpc>
                <a:spcPct val="115000"/>
              </a:lnSpc>
              <a:spcBef>
                <a:spcPts val="0"/>
              </a:spcBef>
              <a:spcAft>
                <a:spcPts val="0"/>
              </a:spcAft>
              <a:buClr>
                <a:srgbClr val="262626"/>
              </a:buClr>
              <a:buSzPts val="1400"/>
              <a:buChar char="●"/>
            </a:pPr>
            <a:r>
              <a:rPr lang="en-US" sz="1200" b="1">
                <a:solidFill>
                  <a:srgbClr val="262626"/>
                </a:solidFill>
              </a:rPr>
              <a:t>Changing mission constraints originating from external bodies (e.g., domestic pressures, needs of allies)</a:t>
            </a:r>
            <a:endParaRPr sz="1200" b="1">
              <a:solidFill>
                <a:srgbClr val="262626"/>
              </a:solidFill>
            </a:endParaRPr>
          </a:p>
          <a:p>
            <a:pPr marL="457200" lvl="0" indent="-317500" algn="l" rtl="0">
              <a:lnSpc>
                <a:spcPct val="115000"/>
              </a:lnSpc>
              <a:spcBef>
                <a:spcPts val="0"/>
              </a:spcBef>
              <a:spcAft>
                <a:spcPts val="0"/>
              </a:spcAft>
              <a:buClr>
                <a:srgbClr val="262626"/>
              </a:buClr>
              <a:buSzPts val="1400"/>
              <a:buChar char="●"/>
            </a:pPr>
            <a:r>
              <a:rPr lang="en-US" sz="1200" b="1">
                <a:solidFill>
                  <a:srgbClr val="262626"/>
                </a:solidFill>
              </a:rPr>
              <a:t>Disrupted just In time deliveries to the point of need</a:t>
            </a:r>
            <a:endParaRPr sz="1200" b="1">
              <a:solidFill>
                <a:srgbClr val="262626"/>
              </a:solidFill>
            </a:endParaRPr>
          </a:p>
          <a:p>
            <a:pPr marL="0" lvl="0" indent="0" algn="l" rtl="0">
              <a:lnSpc>
                <a:spcPct val="115000"/>
              </a:lnSpc>
              <a:spcBef>
                <a:spcPts val="1200"/>
              </a:spcBef>
              <a:spcAft>
                <a:spcPts val="0"/>
              </a:spcAft>
              <a:buClr>
                <a:schemeClr val="dk1"/>
              </a:buClr>
              <a:buSzPts val="1100"/>
              <a:buFont typeface="Arial"/>
              <a:buNone/>
            </a:pPr>
            <a:r>
              <a:rPr lang="en-US" sz="1200" b="1">
                <a:solidFill>
                  <a:srgbClr val="262626"/>
                </a:solidFill>
              </a:rPr>
              <a:t>Although efforts are currently underway to model inter- and intra- theater fuel supply chains, nevertheless no tool currently exists to equip field commanders charged with making real time operational decisions with a way to model potential tactical limitation and logistics bottlenecks, and evaluate alternative courses of action (CoA). </a:t>
            </a:r>
            <a:endParaRPr sz="1200" b="1">
              <a:solidFill>
                <a:srgbClr val="262626"/>
              </a:solidFill>
            </a:endParaRPr>
          </a:p>
          <a:p>
            <a:pPr marL="0" lvl="0" indent="0" algn="l" rtl="0">
              <a:lnSpc>
                <a:spcPct val="115000"/>
              </a:lnSpc>
              <a:spcBef>
                <a:spcPts val="1200"/>
              </a:spcBef>
              <a:spcAft>
                <a:spcPts val="0"/>
              </a:spcAft>
              <a:buClr>
                <a:schemeClr val="dk1"/>
              </a:buClr>
              <a:buSzPts val="1100"/>
              <a:buFont typeface="Arial"/>
              <a:buNone/>
            </a:pPr>
            <a:r>
              <a:rPr lang="en-US" sz="1200" b="1">
                <a:solidFill>
                  <a:srgbClr val="262626"/>
                </a:solidFill>
                <a:highlight>
                  <a:srgbClr val="FFFFFF"/>
                </a:highlight>
              </a:rPr>
              <a:t>The objective of the proposed effort is to modify TACCS™, an existing mission-based commercial technology, to meet these needs. </a:t>
            </a:r>
            <a:r>
              <a:rPr lang="en-US" sz="1200" b="1">
                <a:solidFill>
                  <a:srgbClr val="262626"/>
                </a:solidFill>
                <a:highlight>
                  <a:schemeClr val="lt1"/>
                </a:highlight>
              </a:rPr>
              <a:t>TACCS™</a:t>
            </a:r>
            <a:r>
              <a:rPr lang="en-US" sz="1200" b="1">
                <a:solidFill>
                  <a:srgbClr val="262626"/>
                </a:solidFill>
                <a:highlight>
                  <a:srgbClr val="FFFFFF"/>
                </a:highlight>
              </a:rPr>
              <a:t>will integrate into war gaming exercises and then be used in the same way in the field to reduce mission risks that arise from an inability to plan for, monitor and modify energy-related </a:t>
            </a:r>
            <a:r>
              <a:rPr lang="en-US" sz="1200" b="1">
                <a:solidFill>
                  <a:srgbClr val="262626"/>
                </a:solidFill>
              </a:rPr>
              <a:t>operational constraints</a:t>
            </a:r>
            <a:r>
              <a:rPr lang="en-US" sz="1200" b="1">
                <a:solidFill>
                  <a:srgbClr val="262626"/>
                </a:solidFill>
                <a:highlight>
                  <a:srgbClr val="FFFFFF"/>
                </a:highlight>
              </a:rPr>
              <a:t>.  Th</a:t>
            </a:r>
            <a:r>
              <a:rPr lang="en-US" sz="1200" b="1">
                <a:solidFill>
                  <a:srgbClr val="262626"/>
                </a:solidFill>
              </a:rPr>
              <a:t>e modified solution will present an integrated geospatial visualization of energy-related variables, environmental factors and logistics support requirements that facilitates alternative COA planning </a:t>
            </a:r>
            <a:r>
              <a:rPr lang="en-US" sz="1200" b="1">
                <a:solidFill>
                  <a:srgbClr val="262626"/>
                </a:solidFill>
                <a:highlight>
                  <a:srgbClr val="FFFFFF"/>
                </a:highlight>
              </a:rPr>
              <a:t>at echelon </a:t>
            </a:r>
            <a:r>
              <a:rPr lang="en-US" sz="1200" b="1">
                <a:solidFill>
                  <a:srgbClr val="262626"/>
                </a:solidFill>
              </a:rPr>
              <a:t>and rapidly adapts to reflect changes in real-world circumstances that require a knowledgeable response to increase the likelihood of mission success.</a:t>
            </a:r>
            <a:endParaRPr sz="1200" b="1">
              <a:solidFill>
                <a:srgbClr val="262626"/>
              </a:solidFill>
            </a:endParaRPr>
          </a:p>
          <a:p>
            <a:pPr marL="0" marR="0" lvl="0" indent="0" algn="l" rtl="0">
              <a:lnSpc>
                <a:spcPct val="100000"/>
              </a:lnSpc>
              <a:spcBef>
                <a:spcPts val="0"/>
              </a:spcBef>
              <a:spcAft>
                <a:spcPts val="0"/>
              </a:spcAft>
              <a:buClr>
                <a:srgbClr val="000000"/>
              </a:buClr>
              <a:buSzPts val="2200"/>
              <a:buFont typeface="Arial"/>
              <a:buNone/>
            </a:pPr>
            <a:endParaRPr sz="1200" b="1">
              <a:solidFill>
                <a:srgbClr val="26262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1"/>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a:t>
            </a:r>
            <a:br>
              <a:rPr lang="en-US"/>
            </a:br>
            <a:endParaRPr/>
          </a:p>
        </p:txBody>
      </p:sp>
      <p:sp>
        <p:nvSpPr>
          <p:cNvPr id="96" name="Google Shape;96;p11"/>
          <p:cNvSpPr txBox="1">
            <a:spLocks noGrp="1"/>
          </p:cNvSpPr>
          <p:nvPr>
            <p:ph type="sldNum" idx="12"/>
          </p:nvPr>
        </p:nvSpPr>
        <p:spPr>
          <a:xfrm>
            <a:off x="8610600" y="621065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3</a:t>
            </a:fld>
            <a:endParaRPr/>
          </a:p>
        </p:txBody>
      </p:sp>
      <p:sp>
        <p:nvSpPr>
          <p:cNvPr id="97" name="Google Shape;97;p11"/>
          <p:cNvSpPr txBox="1"/>
          <p:nvPr/>
        </p:nvSpPr>
        <p:spPr>
          <a:xfrm>
            <a:off x="8977745" y="67073"/>
            <a:ext cx="2854500" cy="708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a:solidFill>
                  <a:schemeClr val="lt1"/>
                </a:solidFill>
                <a:latin typeface="Calibri"/>
                <a:ea typeface="Calibri"/>
                <a:cs typeface="Calibri"/>
                <a:sym typeface="Calibri"/>
              </a:rPr>
              <a:t>Visualizing a Changing Energy Environment</a:t>
            </a:r>
            <a:endParaRPr sz="2000" b="0" i="0" u="none" strike="noStrike" cap="none">
              <a:solidFill>
                <a:srgbClr val="000000"/>
              </a:solidFill>
              <a:latin typeface="Arial"/>
              <a:ea typeface="Arial"/>
              <a:cs typeface="Arial"/>
              <a:sym typeface="Arial"/>
            </a:endParaRPr>
          </a:p>
        </p:txBody>
      </p:sp>
      <p:sp>
        <p:nvSpPr>
          <p:cNvPr id="98" name="Google Shape;98;p11"/>
          <p:cNvSpPr txBox="1"/>
          <p:nvPr/>
        </p:nvSpPr>
        <p:spPr>
          <a:xfrm>
            <a:off x="1171454" y="1536174"/>
            <a:ext cx="3732000" cy="409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rgbClr val="262626"/>
                </a:solidFill>
                <a:latin typeface="Calibri"/>
                <a:ea typeface="Calibri"/>
                <a:cs typeface="Calibri"/>
                <a:sym typeface="Calibri"/>
              </a:rPr>
              <a:t>Technology</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000" b="0" i="0" u="none" strike="noStrike" cap="none">
                <a:solidFill>
                  <a:srgbClr val="262626"/>
                </a:solidFill>
                <a:latin typeface="Calibri"/>
                <a:ea typeface="Calibri"/>
                <a:cs typeface="Calibri"/>
                <a:sym typeface="Calibri"/>
              </a:rPr>
              <a:t>      </a:t>
            </a:r>
            <a:r>
              <a:rPr lang="en-US" sz="2000">
                <a:solidFill>
                  <a:srgbClr val="262626"/>
                </a:solidFill>
                <a:latin typeface="Calibri"/>
                <a:ea typeface="Calibri"/>
                <a:cs typeface="Calibri"/>
                <a:sym typeface="Calibri"/>
              </a:rPr>
              <a:t>Energy Aware</a:t>
            </a:r>
            <a:r>
              <a:rPr lang="en-US" sz="2000" b="0" i="0" u="none" strike="noStrike" cap="none">
                <a:solidFill>
                  <a:srgbClr val="262626"/>
                </a:solidFill>
                <a:latin typeface="Calibri"/>
                <a:ea typeface="Calibri"/>
                <a:cs typeface="Calibri"/>
                <a:sym typeface="Calibri"/>
              </a:rPr>
              <a:t> COP</a:t>
            </a:r>
            <a:endParaRPr/>
          </a:p>
          <a:p>
            <a:pPr marL="0" marR="0" lvl="0" indent="0" algn="l" rtl="0">
              <a:lnSpc>
                <a:spcPct val="100000"/>
              </a:lnSpc>
              <a:spcBef>
                <a:spcPts val="0"/>
              </a:spcBef>
              <a:spcAft>
                <a:spcPts val="0"/>
              </a:spcAft>
              <a:buClr>
                <a:srgbClr val="000000"/>
              </a:buClr>
              <a:buSzPts val="2200"/>
              <a:buFont typeface="Arial"/>
              <a:buNone/>
            </a:pPr>
            <a:r>
              <a:rPr lang="en-US" sz="2000" b="0" i="0" u="none" strike="noStrike" cap="none">
                <a:solidFill>
                  <a:srgbClr val="262626"/>
                </a:solidFill>
                <a:latin typeface="Calibri"/>
                <a:ea typeface="Calibri"/>
                <a:cs typeface="Calibri"/>
                <a:sym typeface="Calibri"/>
              </a:rPr>
              <a:t>      Threat analytics</a:t>
            </a:r>
            <a:endParaRPr/>
          </a:p>
          <a:p>
            <a:pPr marL="0" marR="0" lvl="0" indent="0" algn="l" rtl="0">
              <a:lnSpc>
                <a:spcPct val="100000"/>
              </a:lnSpc>
              <a:spcBef>
                <a:spcPts val="0"/>
              </a:spcBef>
              <a:spcAft>
                <a:spcPts val="0"/>
              </a:spcAft>
              <a:buClr>
                <a:srgbClr val="000000"/>
              </a:buClr>
              <a:buSzPts val="2200"/>
              <a:buFont typeface="Arial"/>
              <a:buNone/>
            </a:pPr>
            <a:endParaRPr sz="2000" b="1"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rgbClr val="262626"/>
                </a:solidFill>
                <a:latin typeface="Calibri"/>
                <a:ea typeface="Calibri"/>
                <a:cs typeface="Calibri"/>
                <a:sym typeface="Calibri"/>
              </a:rPr>
              <a:t>Applications to Planning</a:t>
            </a:r>
            <a:endParaRPr sz="2000" b="1" i="0" u="none" strike="noStrike" cap="none">
              <a:solidFill>
                <a:srgbClr val="262626"/>
              </a:solidFill>
              <a:latin typeface="Calibri"/>
              <a:ea typeface="Calibri"/>
              <a:cs typeface="Calibri"/>
              <a:sym typeface="Calibri"/>
            </a:endParaRPr>
          </a:p>
          <a:p>
            <a:pPr marL="0" marR="0" lvl="0" indent="457200" algn="l" rtl="0">
              <a:lnSpc>
                <a:spcPct val="100000"/>
              </a:lnSpc>
              <a:spcBef>
                <a:spcPts val="0"/>
              </a:spcBef>
              <a:spcAft>
                <a:spcPts val="0"/>
              </a:spcAft>
              <a:buClr>
                <a:schemeClr val="dk1"/>
              </a:buClr>
              <a:buSzPts val="2200"/>
              <a:buFont typeface="Arial"/>
              <a:buNone/>
            </a:pPr>
            <a:r>
              <a:rPr lang="en-US" sz="2000" b="0" i="0" u="none" strike="noStrike" cap="none">
                <a:solidFill>
                  <a:srgbClr val="262626"/>
                </a:solidFill>
                <a:latin typeface="Calibri"/>
                <a:ea typeface="Calibri"/>
                <a:cs typeface="Calibri"/>
                <a:sym typeface="Calibri"/>
              </a:rPr>
              <a:t>“What If” scenarios</a:t>
            </a:r>
            <a:endParaRPr/>
          </a:p>
          <a:p>
            <a:pPr marL="0" marR="0" lvl="0" indent="457200" algn="l" rtl="0">
              <a:lnSpc>
                <a:spcPct val="100000"/>
              </a:lnSpc>
              <a:spcBef>
                <a:spcPts val="0"/>
              </a:spcBef>
              <a:spcAft>
                <a:spcPts val="0"/>
              </a:spcAft>
              <a:buClr>
                <a:schemeClr val="dk1"/>
              </a:buClr>
              <a:buSzPts val="2200"/>
              <a:buFont typeface="Arial"/>
              <a:buNone/>
            </a:pPr>
            <a:r>
              <a:rPr lang="en-US" sz="2000" b="0" i="0" u="none" strike="noStrike" cap="none">
                <a:solidFill>
                  <a:srgbClr val="262626"/>
                </a:solidFill>
                <a:latin typeface="Calibri"/>
                <a:ea typeface="Calibri"/>
                <a:cs typeface="Calibri"/>
                <a:sym typeface="Calibri"/>
              </a:rPr>
              <a:t>Recovery optimization</a:t>
            </a:r>
            <a:endParaRPr/>
          </a:p>
          <a:p>
            <a:pPr marL="0" marR="0" lvl="0" indent="457200" algn="l" rtl="0">
              <a:lnSpc>
                <a:spcPct val="100000"/>
              </a:lnSpc>
              <a:spcBef>
                <a:spcPts val="0"/>
              </a:spcBef>
              <a:spcAft>
                <a:spcPts val="0"/>
              </a:spcAft>
              <a:buClr>
                <a:schemeClr val="dk1"/>
              </a:buClr>
              <a:buSzPts val="2200"/>
              <a:buFont typeface="Arial"/>
              <a:buNone/>
            </a:pPr>
            <a:r>
              <a:rPr lang="en-US" sz="2000" b="0" i="0" u="none" strike="noStrike" cap="none">
                <a:solidFill>
                  <a:srgbClr val="262626"/>
                </a:solidFill>
                <a:latin typeface="Calibri"/>
                <a:ea typeface="Calibri"/>
                <a:cs typeface="Calibri"/>
                <a:sym typeface="Calibri"/>
              </a:rPr>
              <a:t>Convoy reduction</a:t>
            </a:r>
            <a:endParaRPr/>
          </a:p>
          <a:p>
            <a:pPr marL="0" marR="0" lvl="0" indent="0" algn="l" rtl="0">
              <a:lnSpc>
                <a:spcPct val="100000"/>
              </a:lnSpc>
              <a:spcBef>
                <a:spcPts val="0"/>
              </a:spcBef>
              <a:spcAft>
                <a:spcPts val="0"/>
              </a:spcAft>
              <a:buClr>
                <a:srgbClr val="000000"/>
              </a:buClr>
              <a:buSzPts val="2200"/>
              <a:buFont typeface="Arial"/>
              <a:buNone/>
            </a:pPr>
            <a:endParaRPr sz="2000" b="1"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rgbClr val="262626"/>
                </a:solidFill>
                <a:latin typeface="Calibri"/>
                <a:ea typeface="Calibri"/>
                <a:cs typeface="Calibri"/>
                <a:sym typeface="Calibri"/>
              </a:rPr>
              <a:t>Applications to Operations</a:t>
            </a:r>
            <a:endParaRPr sz="2000" b="0" i="0" u="none" strike="noStrike" cap="none">
              <a:solidFill>
                <a:srgbClr val="262626"/>
              </a:solidFill>
              <a:latin typeface="Calibri"/>
              <a:ea typeface="Calibri"/>
              <a:cs typeface="Calibri"/>
              <a:sym typeface="Calibri"/>
            </a:endParaRPr>
          </a:p>
          <a:p>
            <a:pPr marL="0" marR="0" lvl="0" indent="457200" algn="l" rtl="0">
              <a:lnSpc>
                <a:spcPct val="100000"/>
              </a:lnSpc>
              <a:spcBef>
                <a:spcPts val="0"/>
              </a:spcBef>
              <a:spcAft>
                <a:spcPts val="0"/>
              </a:spcAft>
              <a:buClr>
                <a:srgbClr val="000000"/>
              </a:buClr>
              <a:buSzPts val="2200"/>
              <a:buFont typeface="Arial"/>
              <a:buNone/>
            </a:pPr>
            <a:r>
              <a:rPr lang="en-US" sz="2000" b="0" i="0" u="none" strike="noStrike" cap="none">
                <a:solidFill>
                  <a:srgbClr val="262626"/>
                </a:solidFill>
                <a:latin typeface="Calibri"/>
                <a:ea typeface="Calibri"/>
                <a:cs typeface="Calibri"/>
                <a:sym typeface="Calibri"/>
              </a:rPr>
              <a:t>Workflows/COAs</a:t>
            </a:r>
            <a:endParaRPr/>
          </a:p>
          <a:p>
            <a:pPr marL="457200" marR="0" lvl="0" indent="0" algn="l" rtl="0">
              <a:lnSpc>
                <a:spcPct val="100000"/>
              </a:lnSpc>
              <a:spcBef>
                <a:spcPts val="0"/>
              </a:spcBef>
              <a:spcAft>
                <a:spcPts val="0"/>
              </a:spcAft>
              <a:buClr>
                <a:srgbClr val="000000"/>
              </a:buClr>
              <a:buSzPts val="2200"/>
              <a:buFont typeface="Arial"/>
              <a:buNone/>
            </a:pPr>
            <a:r>
              <a:rPr lang="en-US" sz="2000" b="0" i="0" u="none" strike="noStrike" cap="none">
                <a:solidFill>
                  <a:srgbClr val="262626"/>
                </a:solidFill>
                <a:latin typeface="Calibri"/>
                <a:ea typeface="Calibri"/>
                <a:cs typeface="Calibri"/>
                <a:sym typeface="Calibri"/>
              </a:rPr>
              <a:t>Tactical and strategic mission impacts</a:t>
            </a:r>
            <a:endParaRPr/>
          </a:p>
        </p:txBody>
      </p:sp>
      <p:pic>
        <p:nvPicPr>
          <p:cNvPr id="99" name="Google Shape;99;p11" descr="A Comprehensive Overview of Intelligence Gathering Methods: HUMINT, SIGINT,  IMINT, and OSINT"/>
          <p:cNvPicPr preferRelativeResize="0"/>
          <p:nvPr/>
        </p:nvPicPr>
        <p:blipFill rotWithShape="1">
          <a:blip r:embed="rId3">
            <a:alphaModFix/>
          </a:blip>
          <a:srcRect/>
          <a:stretch/>
        </p:blipFill>
        <p:spPr>
          <a:xfrm>
            <a:off x="5902103" y="1200944"/>
            <a:ext cx="2847450" cy="1894849"/>
          </a:xfrm>
          <a:prstGeom prst="rect">
            <a:avLst/>
          </a:prstGeom>
          <a:noFill/>
          <a:ln w="9525" cap="flat" cmpd="sng">
            <a:solidFill>
              <a:schemeClr val="accent2"/>
            </a:solidFill>
            <a:prstDash val="solid"/>
            <a:round/>
            <a:headEnd type="none" w="sm" len="sm"/>
            <a:tailEnd type="none" w="sm" len="sm"/>
          </a:ln>
        </p:spPr>
      </p:pic>
      <p:sp>
        <p:nvSpPr>
          <p:cNvPr id="100" name="Google Shape;100;p11"/>
          <p:cNvSpPr txBox="1"/>
          <p:nvPr/>
        </p:nvSpPr>
        <p:spPr>
          <a:xfrm>
            <a:off x="5902102" y="3095793"/>
            <a:ext cx="2847600" cy="5232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Open Architecture Fusing</a:t>
            </a:r>
            <a:endParaRPr/>
          </a:p>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HUMINT, SIGINT, SENSOR DATA</a:t>
            </a:r>
            <a:endParaRPr/>
          </a:p>
        </p:txBody>
      </p:sp>
      <p:pic>
        <p:nvPicPr>
          <p:cNvPr id="101" name="Google Shape;101;p11" descr="Expert System&quot; Images – Browse 955 Stock Photos, Vectors, and Video | Adobe  Stock"/>
          <p:cNvPicPr preferRelativeResize="0"/>
          <p:nvPr/>
        </p:nvPicPr>
        <p:blipFill rotWithShape="1">
          <a:blip r:embed="rId4">
            <a:alphaModFix/>
          </a:blip>
          <a:srcRect/>
          <a:stretch/>
        </p:blipFill>
        <p:spPr>
          <a:xfrm>
            <a:off x="8984923" y="1200944"/>
            <a:ext cx="2847450" cy="1894849"/>
          </a:xfrm>
          <a:prstGeom prst="rect">
            <a:avLst/>
          </a:prstGeom>
          <a:noFill/>
          <a:ln>
            <a:noFill/>
          </a:ln>
        </p:spPr>
      </p:pic>
      <p:sp>
        <p:nvSpPr>
          <p:cNvPr id="102" name="Google Shape;102;p11"/>
          <p:cNvSpPr txBox="1"/>
          <p:nvPr/>
        </p:nvSpPr>
        <p:spPr>
          <a:xfrm>
            <a:off x="8984215" y="3095793"/>
            <a:ext cx="2847600" cy="5232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AI Expert System Analytics</a:t>
            </a:r>
            <a:endParaRPr/>
          </a:p>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ANTICIPATE ENERGY THREATS</a:t>
            </a:r>
            <a:endParaRPr/>
          </a:p>
        </p:txBody>
      </p:sp>
      <p:sp>
        <p:nvSpPr>
          <p:cNvPr id="103" name="Google Shape;103;p11"/>
          <p:cNvSpPr txBox="1"/>
          <p:nvPr/>
        </p:nvSpPr>
        <p:spPr>
          <a:xfrm>
            <a:off x="5902102" y="5695558"/>
            <a:ext cx="2847600" cy="5232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Common Operating Picture</a:t>
            </a:r>
            <a:endParaRPr/>
          </a:p>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DISPLAYING ENERGY IMPACTS</a:t>
            </a:r>
            <a:endParaRPr/>
          </a:p>
        </p:txBody>
      </p:sp>
      <p:pic>
        <p:nvPicPr>
          <p:cNvPr id="104" name="Google Shape;104;p11" descr="TACCS™ Technology - Priority 5"/>
          <p:cNvPicPr preferRelativeResize="0"/>
          <p:nvPr/>
        </p:nvPicPr>
        <p:blipFill rotWithShape="1">
          <a:blip r:embed="rId5">
            <a:alphaModFix/>
          </a:blip>
          <a:srcRect/>
          <a:stretch/>
        </p:blipFill>
        <p:spPr>
          <a:xfrm>
            <a:off x="5910427" y="3800709"/>
            <a:ext cx="2856018" cy="1894849"/>
          </a:xfrm>
          <a:prstGeom prst="rect">
            <a:avLst/>
          </a:prstGeom>
          <a:noFill/>
          <a:ln>
            <a:noFill/>
          </a:ln>
        </p:spPr>
      </p:pic>
      <p:pic>
        <p:nvPicPr>
          <p:cNvPr id="105" name="Google Shape;105;p11" descr="Data analytics dashboard streamlines clean energy program management for NV  Energy"/>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959464" y="3800223"/>
            <a:ext cx="2856018" cy="1894849"/>
          </a:xfrm>
          <a:prstGeom prst="rect">
            <a:avLst/>
          </a:prstGeom>
          <a:noFill/>
          <a:ln>
            <a:noFill/>
          </a:ln>
        </p:spPr>
      </p:pic>
      <p:sp>
        <p:nvSpPr>
          <p:cNvPr id="106" name="Google Shape;106;p11"/>
          <p:cNvSpPr txBox="1"/>
          <p:nvPr/>
        </p:nvSpPr>
        <p:spPr>
          <a:xfrm>
            <a:off x="8964422" y="5695558"/>
            <a:ext cx="2847600" cy="5232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Mission Based Decision Making TACTICAL/STRATEGIC DASHBOARDS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2"/>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
        <p:nvSpPr>
          <p:cNvPr id="112" name="Google Shape;112;p12"/>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4</a:t>
            </a:fld>
            <a:endParaRPr/>
          </a:p>
        </p:txBody>
      </p:sp>
      <p:sp>
        <p:nvSpPr>
          <p:cNvPr id="113" name="Google Shape;113;p12"/>
          <p:cNvSpPr txBox="1"/>
          <p:nvPr/>
        </p:nvSpPr>
        <p:spPr>
          <a:xfrm>
            <a:off x="451550" y="1242437"/>
            <a:ext cx="6039900" cy="48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800" b="1" i="0" u="none" strike="noStrike" cap="none">
                <a:solidFill>
                  <a:srgbClr val="323F4F"/>
                </a:solidFill>
                <a:latin typeface="Calibri"/>
                <a:ea typeface="Calibri"/>
                <a:cs typeface="Calibri"/>
                <a:sym typeface="Calibri"/>
              </a:rPr>
              <a:t>TACCS™</a:t>
            </a:r>
            <a:endParaRPr sz="3200" b="0" i="0" u="none" strike="noStrike" cap="none">
              <a:solidFill>
                <a:srgbClr val="323F4F"/>
              </a:solidFill>
              <a:latin typeface="Candara"/>
              <a:ea typeface="Candara"/>
              <a:cs typeface="Candara"/>
              <a:sym typeface="Candara"/>
            </a:endParaRPr>
          </a:p>
        </p:txBody>
      </p:sp>
      <p:sp>
        <p:nvSpPr>
          <p:cNvPr id="114" name="Google Shape;114;p12"/>
          <p:cNvSpPr txBox="1"/>
          <p:nvPr/>
        </p:nvSpPr>
        <p:spPr>
          <a:xfrm>
            <a:off x="451550" y="1783902"/>
            <a:ext cx="6039900" cy="4641900"/>
          </a:xfrm>
          <a:prstGeom prst="rect">
            <a:avLst/>
          </a:prstGeom>
          <a:noFill/>
          <a:ln>
            <a:noFill/>
          </a:ln>
        </p:spPr>
        <p:txBody>
          <a:bodyPr spcFirstLastPara="1" wrap="square" lIns="91425" tIns="45700" rIns="91425" bIns="45700" anchor="t" anchorCtr="0">
            <a:noAutofit/>
          </a:bodyPr>
          <a:lstStyle/>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Provides immediate situational awareness</a:t>
            </a:r>
            <a:r>
              <a:rPr lang="en-US" sz="2000" b="0" i="0" u="none" strike="noStrike" cap="none">
                <a:solidFill>
                  <a:srgbClr val="323F4F"/>
                </a:solidFill>
                <a:latin typeface="Calibri"/>
                <a:ea typeface="Calibri"/>
                <a:cs typeface="Calibri"/>
                <a:sym typeface="Calibri"/>
              </a:rPr>
              <a:t> </a:t>
            </a:r>
            <a:endParaRPr sz="1400" b="0" i="0" u="none" strike="noStrike" cap="none">
              <a:solidFill>
                <a:srgbClr val="323F4F"/>
              </a:solidFill>
              <a:latin typeface="Arial"/>
              <a:ea typeface="Arial"/>
              <a:cs typeface="Arial"/>
              <a:sym typeface="Arial"/>
            </a:endParaRPr>
          </a:p>
          <a:p>
            <a:pPr marL="230186" marR="0" lvl="0" indent="-222250" algn="l" rtl="0">
              <a:lnSpc>
                <a:spcPct val="115000"/>
              </a:lnSpc>
              <a:spcBef>
                <a:spcPts val="0"/>
              </a:spcBef>
              <a:spcAft>
                <a:spcPts val="0"/>
              </a:spcAft>
              <a:buClr>
                <a:srgbClr val="000000"/>
              </a:buClr>
              <a:buSzPts val="2000"/>
              <a:buFont typeface="Arial"/>
              <a:buNone/>
            </a:pPr>
            <a:r>
              <a:rPr lang="en-US" sz="2000" b="0" i="0" u="none" strike="noStrike" cap="none">
                <a:solidFill>
                  <a:srgbClr val="323F4F"/>
                </a:solidFill>
                <a:latin typeface="Calibri"/>
                <a:ea typeface="Calibri"/>
                <a:cs typeface="Calibri"/>
                <a:sym typeface="Calibri"/>
              </a:rPr>
              <a:t>	through mission-based dashboards and COP </a:t>
            </a:r>
            <a:endParaRPr sz="2000" b="0" i="0" u="none" strike="noStrike" cap="none">
              <a:solidFill>
                <a:srgbClr val="323F4F"/>
              </a:solidFill>
              <a:latin typeface="Calibri"/>
              <a:ea typeface="Calibri"/>
              <a:cs typeface="Calibri"/>
              <a:sym typeface="Calibri"/>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Identifies potential disruptions</a:t>
            </a:r>
            <a:r>
              <a:rPr lang="en-US" sz="2000" b="0" i="0" u="none" strike="noStrike" cap="none">
                <a:solidFill>
                  <a:srgbClr val="323F4F"/>
                </a:solidFill>
                <a:latin typeface="Calibri"/>
                <a:ea typeface="Calibri"/>
                <a:cs typeface="Calibri"/>
                <a:sym typeface="Calibri"/>
              </a:rPr>
              <a:t> </a:t>
            </a:r>
            <a:endParaRPr sz="1400" b="0" i="0" u="none" strike="noStrike" cap="none">
              <a:solidFill>
                <a:srgbClr val="323F4F"/>
              </a:solidFill>
              <a:latin typeface="Arial"/>
              <a:ea typeface="Arial"/>
              <a:cs typeface="Arial"/>
              <a:sym typeface="Arial"/>
            </a:endParaRPr>
          </a:p>
          <a:p>
            <a:pPr marL="230186" marR="0" lvl="0" indent="-222250" algn="l" rtl="0">
              <a:lnSpc>
                <a:spcPct val="115000"/>
              </a:lnSpc>
              <a:spcBef>
                <a:spcPts val="0"/>
              </a:spcBef>
              <a:spcAft>
                <a:spcPts val="0"/>
              </a:spcAft>
              <a:buClr>
                <a:srgbClr val="000000"/>
              </a:buClr>
              <a:buSzPts val="2000"/>
              <a:buFont typeface="Arial"/>
              <a:buNone/>
            </a:pPr>
            <a:r>
              <a:rPr lang="en-US" sz="2000" b="0" i="0" u="none" strike="noStrike" cap="none">
                <a:solidFill>
                  <a:srgbClr val="323F4F"/>
                </a:solidFill>
                <a:latin typeface="Calibri"/>
                <a:ea typeface="Calibri"/>
                <a:cs typeface="Calibri"/>
                <a:sym typeface="Calibri"/>
              </a:rPr>
              <a:t>	using AI Threat Analytics that combines </a:t>
            </a:r>
            <a:r>
              <a:rPr lang="en-US" sz="2000">
                <a:solidFill>
                  <a:srgbClr val="323F4F"/>
                </a:solidFill>
                <a:latin typeface="Calibri"/>
                <a:ea typeface="Calibri"/>
                <a:cs typeface="Calibri"/>
                <a:sym typeface="Calibri"/>
              </a:rPr>
              <a:t>HUMINT</a:t>
            </a:r>
            <a:r>
              <a:rPr lang="en-US" sz="2000" b="0" i="0" u="none" strike="noStrike" cap="none">
                <a:solidFill>
                  <a:srgbClr val="323F4F"/>
                </a:solidFill>
                <a:latin typeface="Calibri"/>
                <a:ea typeface="Calibri"/>
                <a:cs typeface="Calibri"/>
                <a:sym typeface="Calibri"/>
              </a:rPr>
              <a:t> and sensor data</a:t>
            </a:r>
            <a:endParaRPr sz="2000" b="0" i="0" u="none" strike="noStrike" cap="none">
              <a:solidFill>
                <a:srgbClr val="323F4F"/>
              </a:solidFill>
              <a:latin typeface="Calibri"/>
              <a:ea typeface="Calibri"/>
              <a:cs typeface="Calibri"/>
              <a:sym typeface="Calibri"/>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Shows direct and cascading impacts </a:t>
            </a:r>
            <a:endParaRPr sz="1400" b="0" i="0" u="none" strike="noStrike" cap="none">
              <a:solidFill>
                <a:srgbClr val="323F4F"/>
              </a:solidFill>
              <a:latin typeface="Arial"/>
              <a:ea typeface="Arial"/>
              <a:cs typeface="Arial"/>
              <a:sym typeface="Arial"/>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	</a:t>
            </a:r>
            <a:r>
              <a:rPr lang="en-US" sz="2000" b="0" i="0" u="none" strike="noStrike" cap="none">
                <a:solidFill>
                  <a:srgbClr val="323F4F"/>
                </a:solidFill>
                <a:latin typeface="Calibri"/>
                <a:ea typeface="Calibri"/>
                <a:cs typeface="Calibri"/>
                <a:sym typeface="Calibri"/>
              </a:rPr>
              <a:t>of disruptions on critical assets and infrastructure</a:t>
            </a:r>
            <a:endParaRPr sz="2000" b="0" i="0" u="none" strike="noStrike" cap="none">
              <a:solidFill>
                <a:srgbClr val="323F4F"/>
              </a:solidFill>
              <a:latin typeface="Calibri"/>
              <a:ea typeface="Calibri"/>
              <a:cs typeface="Calibri"/>
              <a:sym typeface="Calibri"/>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Supports “What If” testing of COAs </a:t>
            </a:r>
            <a:endParaRPr sz="1400" b="0" i="0" u="none" strike="noStrike" cap="none">
              <a:solidFill>
                <a:srgbClr val="323F4F"/>
              </a:solidFill>
              <a:latin typeface="Arial"/>
              <a:ea typeface="Arial"/>
              <a:cs typeface="Arial"/>
              <a:sym typeface="Arial"/>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	</a:t>
            </a:r>
            <a:r>
              <a:rPr lang="en-US" sz="2000" b="0" i="0" u="none" strike="noStrike" cap="none">
                <a:solidFill>
                  <a:srgbClr val="323F4F"/>
                </a:solidFill>
                <a:latin typeface="Calibri"/>
                <a:ea typeface="Calibri"/>
                <a:cs typeface="Calibri"/>
                <a:sym typeface="Calibri"/>
              </a:rPr>
              <a:t>to anticipate consequences and informed decision making at echelon</a:t>
            </a:r>
            <a:endParaRPr sz="2000" b="0" i="0" u="none" strike="noStrike" cap="none">
              <a:solidFill>
                <a:srgbClr val="323F4F"/>
              </a:solidFill>
              <a:latin typeface="Calibri"/>
              <a:ea typeface="Calibri"/>
              <a:cs typeface="Calibri"/>
              <a:sym typeface="Calibri"/>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Displays workflows and tracks mission impacts</a:t>
            </a:r>
            <a:endParaRPr sz="1400" b="0" i="0" u="none" strike="noStrike" cap="none">
              <a:solidFill>
                <a:srgbClr val="323F4F"/>
              </a:solidFill>
              <a:latin typeface="Arial"/>
              <a:ea typeface="Arial"/>
              <a:cs typeface="Arial"/>
              <a:sym typeface="Arial"/>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	</a:t>
            </a:r>
            <a:r>
              <a:rPr lang="en-US" sz="2000" b="0" i="0" u="none" strike="noStrike" cap="none">
                <a:solidFill>
                  <a:srgbClr val="323F4F"/>
                </a:solidFill>
                <a:latin typeface="Calibri"/>
                <a:ea typeface="Calibri"/>
                <a:cs typeface="Calibri"/>
                <a:sym typeface="Calibri"/>
              </a:rPr>
              <a:t>that incorporate damage recovery estimates based on available resources</a:t>
            </a:r>
            <a:endParaRPr sz="2400" b="0" i="0" u="none" strike="noStrike" cap="none">
              <a:solidFill>
                <a:srgbClr val="323F4F"/>
              </a:solidFill>
              <a:latin typeface="Candara"/>
              <a:ea typeface="Candara"/>
              <a:cs typeface="Candara"/>
              <a:sym typeface="Candara"/>
            </a:endParaRPr>
          </a:p>
        </p:txBody>
      </p:sp>
      <p:grpSp>
        <p:nvGrpSpPr>
          <p:cNvPr id="115" name="Google Shape;115;p12"/>
          <p:cNvGrpSpPr/>
          <p:nvPr/>
        </p:nvGrpSpPr>
        <p:grpSpPr>
          <a:xfrm>
            <a:off x="6641638" y="1246361"/>
            <a:ext cx="5075207" cy="4641760"/>
            <a:chOff x="6641638" y="1246361"/>
            <a:chExt cx="5075207" cy="4641760"/>
          </a:xfrm>
        </p:grpSpPr>
        <p:pic>
          <p:nvPicPr>
            <p:cNvPr id="116" name="Google Shape;116;p12" descr="A close up of a map&#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641638" y="1246361"/>
              <a:ext cx="4712150" cy="2920449"/>
            </a:xfrm>
            <a:prstGeom prst="rect">
              <a:avLst/>
            </a:prstGeom>
            <a:noFill/>
            <a:ln w="9525" cap="sq" cmpd="sng">
              <a:solidFill>
                <a:srgbClr val="7F7F7F"/>
              </a:solidFill>
              <a:prstDash val="solid"/>
              <a:miter lim="800000"/>
              <a:headEnd type="none" w="sm" len="sm"/>
              <a:tailEnd type="none" w="sm" len="sm"/>
            </a:ln>
            <a:effectLst>
              <a:outerShdw blurRad="50800" dist="38100" dir="2700000" algn="tl" rotWithShape="0">
                <a:srgbClr val="000000">
                  <a:alpha val="41960"/>
                </a:srgbClr>
              </a:outerShdw>
            </a:effectLst>
          </p:spPr>
        </p:pic>
        <p:pic>
          <p:nvPicPr>
            <p:cNvPr id="117" name="Google Shape;117;p1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004692" y="2967673"/>
              <a:ext cx="4712153" cy="2920448"/>
            </a:xfrm>
            <a:prstGeom prst="rect">
              <a:avLst/>
            </a:prstGeom>
            <a:noFill/>
            <a:ln w="9525" cap="sq" cmpd="sng">
              <a:solidFill>
                <a:srgbClr val="7F7F7F"/>
              </a:solidFill>
              <a:prstDash val="solid"/>
              <a:miter lim="800000"/>
              <a:headEnd type="none" w="sm" len="sm"/>
              <a:tailEnd type="none" w="sm" len="sm"/>
            </a:ln>
            <a:effectLst>
              <a:outerShdw blurRad="50800" dist="38100" dir="2700000" algn="tl" rotWithShape="0">
                <a:srgbClr val="000000">
                  <a:alpha val="42352"/>
                </a:srgbClr>
              </a:outerShdw>
            </a:effectLst>
          </p:spPr>
        </p:pic>
      </p:grpSp>
      <p:sp>
        <p:nvSpPr>
          <p:cNvPr id="118" name="Google Shape;118;p12"/>
          <p:cNvSpPr txBox="1"/>
          <p:nvPr/>
        </p:nvSpPr>
        <p:spPr>
          <a:xfrm>
            <a:off x="6505074" y="5982318"/>
            <a:ext cx="5317958"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75B6"/>
              </a:buClr>
              <a:buSzPts val="1000"/>
              <a:buFont typeface="Calibri"/>
              <a:buNone/>
            </a:pPr>
            <a:r>
              <a:rPr lang="en-US" sz="1000" b="0" i="0" u="none" strike="noStrike" cap="none">
                <a:solidFill>
                  <a:srgbClr val="323F4F"/>
                </a:solidFill>
                <a:latin typeface="Calibri"/>
                <a:ea typeface="Calibri"/>
                <a:cs typeface="Calibri"/>
                <a:sym typeface="Calibri"/>
              </a:rPr>
              <a:t>Note: all illustrations used in this presentation are hypothetical based on publicly available sources</a:t>
            </a:r>
            <a:endParaRPr sz="1000" b="0" i="0" u="none" strike="noStrike" cap="none">
              <a:solidFill>
                <a:srgbClr val="323F4F"/>
              </a:solidFill>
              <a:latin typeface="Calibri"/>
              <a:ea typeface="Calibri"/>
              <a:cs typeface="Calibri"/>
              <a:sym typeface="Calibri"/>
            </a:endParaRPr>
          </a:p>
        </p:txBody>
      </p:sp>
      <p:sp>
        <p:nvSpPr>
          <p:cNvPr id="119" name="Google Shape;119;p12"/>
          <p:cNvSpPr txBox="1"/>
          <p:nvPr/>
        </p:nvSpPr>
        <p:spPr>
          <a:xfrm>
            <a:off x="9773587" y="67073"/>
            <a:ext cx="2058786"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The Technology</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3"/>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latin typeface="Calibri"/>
                <a:ea typeface="Calibri"/>
                <a:cs typeface="Calibri"/>
                <a:sym typeface="Calibri"/>
              </a:rPr>
              <a:t>5</a:t>
            </a:fld>
            <a:endParaRPr>
              <a:latin typeface="Calibri"/>
              <a:ea typeface="Calibri"/>
              <a:cs typeface="Calibri"/>
              <a:sym typeface="Calibri"/>
            </a:endParaRPr>
          </a:p>
        </p:txBody>
      </p:sp>
      <p:sp>
        <p:nvSpPr>
          <p:cNvPr id="125" name="Google Shape;125;p13"/>
          <p:cNvSpPr txBox="1"/>
          <p:nvPr/>
        </p:nvSpPr>
        <p:spPr>
          <a:xfrm>
            <a:off x="0" y="1316750"/>
            <a:ext cx="12192000" cy="71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TACCS­™ is an open architecture mission-based situational awareness and decision support software </a:t>
            </a:r>
            <a:endParaRPr sz="2000" b="1" i="0" u="none" strike="noStrike" cap="none">
              <a:solidFill>
                <a:srgbClr val="262626"/>
              </a:solidFill>
              <a:latin typeface="Calibri"/>
              <a:ea typeface="Calibri"/>
              <a:cs typeface="Calibri"/>
              <a:sym typeface="Calibri"/>
            </a:endParaRPr>
          </a:p>
        </p:txBody>
      </p:sp>
      <p:sp>
        <p:nvSpPr>
          <p:cNvPr id="126" name="Google Shape;126;p13"/>
          <p:cNvSpPr txBox="1"/>
          <p:nvPr/>
        </p:nvSpPr>
        <p:spPr>
          <a:xfrm>
            <a:off x="351700" y="5455797"/>
            <a:ext cx="11379300" cy="71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TACCS™ </a:t>
            </a:r>
            <a:r>
              <a:rPr lang="en-US" sz="2000" b="0" i="0" u="none" strike="noStrike" cap="none">
                <a:solidFill>
                  <a:srgbClr val="262626"/>
                </a:solidFill>
                <a:latin typeface="Calibri"/>
                <a:ea typeface="Calibri"/>
                <a:cs typeface="Calibri"/>
                <a:sym typeface="Calibri"/>
              </a:rPr>
              <a:t>RBAC permits both strategic and tactical users at all levels to share a COP specifically designed for their needs, and enables collaborative decision making at the edge</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262626"/>
              </a:solidFill>
              <a:latin typeface="Calibri"/>
              <a:ea typeface="Calibri"/>
              <a:cs typeface="Calibri"/>
              <a:sym typeface="Calibri"/>
            </a:endParaRPr>
          </a:p>
        </p:txBody>
      </p:sp>
      <p:sp>
        <p:nvSpPr>
          <p:cNvPr id="127" name="Google Shape;127;p13"/>
          <p:cNvSpPr txBox="1"/>
          <p:nvPr/>
        </p:nvSpPr>
        <p:spPr>
          <a:xfrm>
            <a:off x="351700" y="1920600"/>
            <a:ext cx="5085900" cy="301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Power users in a command post have a full set of capabilities</a:t>
            </a:r>
            <a:endParaRPr sz="14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Troops in the field access operational tools from a tablet or smartphone</a:t>
            </a:r>
            <a:endParaRPr sz="14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Transient forces receive immediate alerts if they are in danger</a:t>
            </a:r>
            <a:endParaRPr sz="14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Flag officers monitor real time mission status at echelon </a:t>
            </a:r>
            <a:endParaRPr sz="1400" b="0" i="0" u="none" strike="noStrike" cap="none">
              <a:solidFill>
                <a:srgbClr val="262626"/>
              </a:solidFill>
              <a:latin typeface="Calibri"/>
              <a:ea typeface="Calibri"/>
              <a:cs typeface="Calibri"/>
              <a:sym typeface="Calibri"/>
            </a:endParaRPr>
          </a:p>
        </p:txBody>
      </p:sp>
      <p:pic>
        <p:nvPicPr>
          <p:cNvPr id="128" name="Google Shape;128;p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437641" y="1855970"/>
            <a:ext cx="6447733" cy="3392424"/>
          </a:xfrm>
          <a:prstGeom prst="rect">
            <a:avLst/>
          </a:prstGeom>
          <a:noFill/>
          <a:ln w="9525" cap="flat" cmpd="sng">
            <a:solidFill>
              <a:srgbClr val="7F7F7F"/>
            </a:solidFill>
            <a:prstDash val="solid"/>
            <a:round/>
            <a:headEnd type="none" w="sm" len="sm"/>
            <a:tailEnd type="none" w="sm" len="sm"/>
          </a:ln>
        </p:spPr>
      </p:pic>
      <p:sp>
        <p:nvSpPr>
          <p:cNvPr id="129" name="Google Shape;129;p13"/>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latin typeface="Calibri"/>
                <a:ea typeface="Calibri"/>
                <a:cs typeface="Calibri"/>
                <a:sym typeface="Calibri"/>
              </a:rPr>
              <a:t>© Copyright 202</a:t>
            </a:r>
            <a:r>
              <a:rPr lang="en-US"/>
              <a:t>4</a:t>
            </a:r>
            <a:r>
              <a:rPr lang="en-US">
                <a:latin typeface="Calibri"/>
                <a:ea typeface="Calibri"/>
                <a:cs typeface="Calibri"/>
                <a:sym typeface="Calibri"/>
              </a:rPr>
              <a:t> Priority 5 Holdings, Inc. </a:t>
            </a:r>
            <a:br>
              <a:rPr lang="en-US">
                <a:latin typeface="Calibri"/>
                <a:ea typeface="Calibri"/>
                <a:cs typeface="Calibri"/>
                <a:sym typeface="Calibri"/>
              </a:rPr>
            </a:br>
            <a:endParaRPr>
              <a:latin typeface="Calibri"/>
              <a:ea typeface="Calibri"/>
              <a:cs typeface="Calibri"/>
              <a:sym typeface="Calibri"/>
            </a:endParaRPr>
          </a:p>
        </p:txBody>
      </p:sp>
      <p:sp>
        <p:nvSpPr>
          <p:cNvPr id="130" name="Google Shape;130;p13"/>
          <p:cNvSpPr txBox="1"/>
          <p:nvPr/>
        </p:nvSpPr>
        <p:spPr>
          <a:xfrm>
            <a:off x="7184576" y="72690"/>
            <a:ext cx="4684917" cy="61551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TACCS™ Provides the System of Systems</a:t>
            </a:r>
            <a:endParaRPr sz="2000" b="0"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6</a:t>
            </a:fld>
            <a:endParaRPr/>
          </a:p>
        </p:txBody>
      </p:sp>
      <p:sp>
        <p:nvSpPr>
          <p:cNvPr id="136" name="Google Shape;136;p14"/>
          <p:cNvSpPr txBox="1"/>
          <p:nvPr/>
        </p:nvSpPr>
        <p:spPr>
          <a:xfrm>
            <a:off x="771300" y="1405650"/>
            <a:ext cx="10741200" cy="71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rgbClr val="262626"/>
                </a:solidFill>
                <a:latin typeface="Calibri"/>
                <a:ea typeface="Calibri"/>
                <a:cs typeface="Calibri"/>
                <a:sym typeface="Calibri"/>
              </a:rPr>
              <a:t>TACCS™ open architecture readily integrates new technologies, which is essential in </a:t>
            </a:r>
            <a:r>
              <a:rPr lang="en-US" sz="2000" b="1">
                <a:solidFill>
                  <a:srgbClr val="262626"/>
                </a:solidFill>
                <a:latin typeface="Calibri"/>
                <a:ea typeface="Calibri"/>
                <a:cs typeface="Calibri"/>
                <a:sym typeface="Calibri"/>
              </a:rPr>
              <a:t>the</a:t>
            </a:r>
            <a:r>
              <a:rPr lang="en-US" sz="2000" b="1" i="0" u="none" strike="noStrike" cap="none">
                <a:solidFill>
                  <a:srgbClr val="262626"/>
                </a:solidFill>
                <a:latin typeface="Calibri"/>
                <a:ea typeface="Calibri"/>
                <a:cs typeface="Calibri"/>
                <a:sym typeface="Calibri"/>
              </a:rPr>
              <a:t> rapidly evolving operational energy management field</a:t>
            </a:r>
            <a:endParaRPr sz="2000" b="1" i="0" u="none" strike="noStrike" cap="none">
              <a:solidFill>
                <a:srgbClr val="262626"/>
              </a:solidFill>
              <a:latin typeface="Calibri"/>
              <a:ea typeface="Calibri"/>
              <a:cs typeface="Calibri"/>
              <a:sym typeface="Calibri"/>
            </a:endParaRPr>
          </a:p>
        </p:txBody>
      </p:sp>
      <p:sp>
        <p:nvSpPr>
          <p:cNvPr id="137" name="Google Shape;137;p14"/>
          <p:cNvSpPr txBox="1"/>
          <p:nvPr/>
        </p:nvSpPr>
        <p:spPr>
          <a:xfrm>
            <a:off x="1256116" y="2709900"/>
            <a:ext cx="10039618" cy="3715902"/>
          </a:xfrm>
          <a:prstGeom prst="rect">
            <a:avLst/>
          </a:prstGeom>
          <a:noFill/>
          <a:ln>
            <a:noFill/>
          </a:ln>
        </p:spPr>
        <p:txBody>
          <a:bodyPr spcFirstLastPara="1" wrap="square" lIns="91425" tIns="45700" rIns="91425" bIns="45700" anchor="t" anchorCtr="0">
            <a:noAutofit/>
          </a:bodyPr>
          <a:lstStyle/>
          <a:p>
            <a:pPr marL="10160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Quickly adding data feeds, sensors, and problem-specific technology solutions</a:t>
            </a:r>
            <a:endParaRPr sz="2000" b="0" i="0" u="none" strike="noStrike" cap="none">
              <a:solidFill>
                <a:srgbClr val="262626"/>
              </a:solidFill>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Verifying that the latest technology is available by incorporating the thinking of industry leaders from academia</a:t>
            </a:r>
            <a:endParaRPr sz="1400" b="0" i="0" u="none" strike="noStrike" cap="none">
              <a:solidFill>
                <a:srgbClr val="262626"/>
              </a:solidFill>
              <a:latin typeface="Arial"/>
              <a:ea typeface="Arial"/>
              <a:cs typeface="Arial"/>
              <a:sym typeface="Arial"/>
            </a:endParaRPr>
          </a:p>
          <a:p>
            <a:pPr marL="1016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Providing access to unbiased management from the public and private sector for assistance in contracting and administration, and</a:t>
            </a:r>
            <a:endParaRPr sz="1400" b="0" i="0" u="none" strike="noStrike" cap="none">
              <a:solidFill>
                <a:srgbClr val="262626"/>
              </a:solidFill>
              <a:latin typeface="Arial"/>
              <a:ea typeface="Arial"/>
              <a:cs typeface="Arial"/>
              <a:sym typeface="Arial"/>
            </a:endParaRPr>
          </a:p>
          <a:p>
            <a:pPr marL="1016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Demonstrating the solution in operational vignettes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p:txBody>
      </p:sp>
      <p:sp>
        <p:nvSpPr>
          <p:cNvPr id="138" name="Google Shape;138;p14"/>
          <p:cNvSpPr txBox="1"/>
          <p:nvPr/>
        </p:nvSpPr>
        <p:spPr>
          <a:xfrm>
            <a:off x="2010194" y="5805592"/>
            <a:ext cx="9194100" cy="710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2000"/>
              <a:buFont typeface="Arial"/>
              <a:buNone/>
            </a:pPr>
            <a:r>
              <a:rPr lang="en-US" sz="2000" b="1" i="1" u="none" strike="noStrike" cap="none">
                <a:solidFill>
                  <a:srgbClr val="262626"/>
                </a:solidFill>
                <a:latin typeface="Calibri"/>
                <a:ea typeface="Calibri"/>
                <a:cs typeface="Calibri"/>
                <a:sym typeface="Calibri"/>
              </a:rPr>
              <a:t>… A process that takes weeks, not years </a:t>
            </a:r>
            <a:endParaRPr sz="2000" b="1" i="1" u="none" strike="noStrike" cap="none">
              <a:solidFill>
                <a:srgbClr val="262626"/>
              </a:solidFill>
              <a:latin typeface="Calibri"/>
              <a:ea typeface="Calibri"/>
              <a:cs typeface="Calibri"/>
              <a:sym typeface="Calibri"/>
            </a:endParaRPr>
          </a:p>
        </p:txBody>
      </p:sp>
      <p:sp>
        <p:nvSpPr>
          <p:cNvPr id="139" name="Google Shape;139;p14"/>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
        <p:nvSpPr>
          <p:cNvPr id="140" name="Google Shape;140;p14"/>
          <p:cNvSpPr txBox="1"/>
          <p:nvPr/>
        </p:nvSpPr>
        <p:spPr>
          <a:xfrm>
            <a:off x="771300" y="2217300"/>
            <a:ext cx="5728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262626"/>
                </a:solidFill>
                <a:latin typeface="Calibri"/>
                <a:ea typeface="Calibri"/>
                <a:cs typeface="Calibri"/>
                <a:sym typeface="Calibri"/>
              </a:rPr>
              <a:t>Resulting in:</a:t>
            </a:r>
            <a:endParaRPr sz="2000" b="0" i="0" u="none" strike="noStrike" cap="none">
              <a:solidFill>
                <a:srgbClr val="262626"/>
              </a:solidFill>
              <a:latin typeface="Calibri"/>
              <a:ea typeface="Calibri"/>
              <a:cs typeface="Calibri"/>
              <a:sym typeface="Calibri"/>
            </a:endParaRPr>
          </a:p>
        </p:txBody>
      </p:sp>
      <p:sp>
        <p:nvSpPr>
          <p:cNvPr id="141" name="Google Shape;141;p14"/>
          <p:cNvSpPr txBox="1"/>
          <p:nvPr/>
        </p:nvSpPr>
        <p:spPr>
          <a:xfrm>
            <a:off x="7159897" y="67073"/>
            <a:ext cx="4770846"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800"/>
              <a:buFont typeface="Arial"/>
              <a:buNone/>
            </a:pPr>
            <a:r>
              <a:rPr lang="en-US" sz="2000" b="1" i="0" u="none" strike="noStrike" cap="none">
                <a:solidFill>
                  <a:schemeClr val="lt1"/>
                </a:solidFill>
                <a:latin typeface="Calibri"/>
                <a:ea typeface="Calibri"/>
                <a:cs typeface="Calibri"/>
                <a:sym typeface="Calibri"/>
              </a:rPr>
              <a:t>Open Architecture</a:t>
            </a:r>
            <a:endParaRPr sz="2000" b="1" i="0"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5"/>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latin typeface="Calibri"/>
                <a:ea typeface="Calibri"/>
                <a:cs typeface="Calibri"/>
                <a:sym typeface="Calibri"/>
              </a:rPr>
              <a:t>7</a:t>
            </a:fld>
            <a:endParaRPr>
              <a:latin typeface="Calibri"/>
              <a:ea typeface="Calibri"/>
              <a:cs typeface="Calibri"/>
              <a:sym typeface="Calibri"/>
            </a:endParaRPr>
          </a:p>
        </p:txBody>
      </p:sp>
      <p:sp>
        <p:nvSpPr>
          <p:cNvPr id="147" name="Google Shape;147;p15"/>
          <p:cNvSpPr txBox="1"/>
          <p:nvPr/>
        </p:nvSpPr>
        <p:spPr>
          <a:xfrm>
            <a:off x="0" y="1316750"/>
            <a:ext cx="12192000" cy="71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Priority 5’s dual-use capabilities can be configured for tactical military applications</a:t>
            </a:r>
            <a:endParaRPr sz="2000" b="1" i="0" u="none" strike="noStrike" cap="none">
              <a:solidFill>
                <a:srgbClr val="262626"/>
              </a:solidFill>
              <a:latin typeface="Calibri"/>
              <a:ea typeface="Calibri"/>
              <a:cs typeface="Calibri"/>
              <a:sym typeface="Calibri"/>
            </a:endParaRPr>
          </a:p>
        </p:txBody>
      </p:sp>
      <p:sp>
        <p:nvSpPr>
          <p:cNvPr id="148" name="Google Shape;148;p15"/>
          <p:cNvSpPr txBox="1"/>
          <p:nvPr/>
        </p:nvSpPr>
        <p:spPr>
          <a:xfrm>
            <a:off x="351700" y="5632062"/>
            <a:ext cx="11379300" cy="71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Required personnel clearances are in place and TACCS™ has </a:t>
            </a:r>
            <a:endParaRPr/>
          </a:p>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previously been granted ATO on NIPRNet and SIPRNet</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262626"/>
              </a:solidFill>
              <a:latin typeface="Calibri"/>
              <a:ea typeface="Calibri"/>
              <a:cs typeface="Calibri"/>
              <a:sym typeface="Calibri"/>
            </a:endParaRPr>
          </a:p>
        </p:txBody>
      </p:sp>
      <p:sp>
        <p:nvSpPr>
          <p:cNvPr id="149" name="Google Shape;149;p15"/>
          <p:cNvSpPr txBox="1"/>
          <p:nvPr/>
        </p:nvSpPr>
        <p:spPr>
          <a:xfrm>
            <a:off x="479395" y="1889375"/>
            <a:ext cx="6075300" cy="363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Current customers include national (e.g., Amtrak, </a:t>
            </a:r>
            <a:r>
              <a:rPr lang="en-US" sz="2000">
                <a:solidFill>
                  <a:srgbClr val="262626"/>
                </a:solidFill>
                <a:latin typeface="Calibri"/>
                <a:ea typeface="Calibri"/>
                <a:cs typeface="Calibri"/>
                <a:sym typeface="Calibri"/>
              </a:rPr>
              <a:t>Centers for Disease Control, </a:t>
            </a:r>
            <a:r>
              <a:rPr lang="en-US" sz="2000" b="0" i="0" u="none" strike="noStrike" cap="none">
                <a:solidFill>
                  <a:srgbClr val="262626"/>
                </a:solidFill>
                <a:latin typeface="Calibri"/>
                <a:ea typeface="Calibri"/>
                <a:cs typeface="Calibri"/>
                <a:sym typeface="Calibri"/>
              </a:rPr>
              <a:t>DoD) and international (e.g., KSA, Philippines) installations</a:t>
            </a:r>
            <a:endParaRPr sz="14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a:solidFill>
                  <a:srgbClr val="262626"/>
                </a:solidFill>
                <a:latin typeface="Calibri"/>
                <a:ea typeface="Calibri"/>
                <a:cs typeface="Calibri"/>
                <a:sym typeface="Calibri"/>
              </a:rPr>
              <a:t>Complete integration with TAK and ADVANA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  - Threat analytics updated to include sensors, HUMINT, and SIGINT</a:t>
            </a:r>
            <a:endParaRPr sz="14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  - Assets and workflows configured to conform to military requirements</a:t>
            </a:r>
            <a:endParaRPr sz="14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  - Mission structures based on integrating strategic and tactical planning and execution</a:t>
            </a:r>
            <a:endParaRPr sz="1400" b="0" i="0" u="none" strike="noStrike" cap="none">
              <a:solidFill>
                <a:srgbClr val="262626"/>
              </a:solidFill>
              <a:latin typeface="Calibri"/>
              <a:ea typeface="Calibri"/>
              <a:cs typeface="Calibri"/>
              <a:sym typeface="Calibri"/>
            </a:endParaRPr>
          </a:p>
        </p:txBody>
      </p:sp>
      <p:sp>
        <p:nvSpPr>
          <p:cNvPr id="150" name="Google Shape;150;p15"/>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latin typeface="Calibri"/>
                <a:ea typeface="Calibri"/>
                <a:cs typeface="Calibri"/>
                <a:sym typeface="Calibri"/>
              </a:rPr>
              <a:t>© Copyright 202</a:t>
            </a:r>
            <a:r>
              <a:rPr lang="en-US"/>
              <a:t>4</a:t>
            </a:r>
            <a:r>
              <a:rPr lang="en-US">
                <a:latin typeface="Calibri"/>
                <a:ea typeface="Calibri"/>
                <a:cs typeface="Calibri"/>
                <a:sym typeface="Calibri"/>
              </a:rPr>
              <a:t> Priority 5 Holdings, Inc. </a:t>
            </a:r>
            <a:br>
              <a:rPr lang="en-US">
                <a:latin typeface="Calibri"/>
                <a:ea typeface="Calibri"/>
                <a:cs typeface="Calibri"/>
                <a:sym typeface="Calibri"/>
              </a:rPr>
            </a:br>
            <a:endParaRPr>
              <a:latin typeface="Calibri"/>
              <a:ea typeface="Calibri"/>
              <a:cs typeface="Calibri"/>
              <a:sym typeface="Calibri"/>
            </a:endParaRPr>
          </a:p>
        </p:txBody>
      </p:sp>
      <p:sp>
        <p:nvSpPr>
          <p:cNvPr id="151" name="Google Shape;151;p15"/>
          <p:cNvSpPr txBox="1"/>
          <p:nvPr/>
        </p:nvSpPr>
        <p:spPr>
          <a:xfrm>
            <a:off x="7184576" y="72690"/>
            <a:ext cx="4684917" cy="61551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a:solidFill>
                  <a:schemeClr val="lt1"/>
                </a:solidFill>
                <a:latin typeface="Calibri"/>
                <a:ea typeface="Calibri"/>
                <a:cs typeface="Calibri"/>
                <a:sym typeface="Calibri"/>
              </a:rPr>
              <a:t>Warfighter Modifications</a:t>
            </a:r>
            <a:endParaRPr sz="2000" b="0"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52" name="Google Shape;152;p15"/>
          <p:cNvSpPr/>
          <p:nvPr/>
        </p:nvSpPr>
        <p:spPr>
          <a:xfrm>
            <a:off x="7184576" y="1808726"/>
            <a:ext cx="3659780" cy="3712372"/>
          </a:xfrm>
          <a:prstGeom prst="ellipse">
            <a:avLst/>
          </a:prstGeom>
          <a:blipFill rotWithShape="1">
            <a:blip r:embed="rId3" cstate="email">
              <a:alphaModFix/>
              <a:extLst>
                <a:ext uri="{28A0092B-C50C-407E-A947-70E740481C1C}">
                  <a14:useLocalDpi xmlns:a14="http://schemas.microsoft.com/office/drawing/2010/main"/>
                </a:ext>
              </a:extLst>
            </a:blip>
            <a:stretch>
              <a:fillRect/>
            </a:stretch>
          </a:blipFill>
          <a:ln w="25400" cap="flat" cmpd="sng">
            <a:solidFill>
              <a:srgbClr val="000922"/>
            </a:solidFill>
            <a:prstDash val="solid"/>
            <a:round/>
            <a:headEnd type="none" w="sm" len="sm"/>
            <a:tailEnd type="none" w="sm" len="sm"/>
          </a:ln>
          <a:effectLst>
            <a:outerShdw blurRad="50800" dist="38100" dir="2700000" sx="101795" sy="101795"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6"/>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
        <p:nvSpPr>
          <p:cNvPr id="158" name="Google Shape;158;p16"/>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8</a:t>
            </a:fld>
            <a:endParaRPr/>
          </a:p>
        </p:txBody>
      </p:sp>
      <p:sp>
        <p:nvSpPr>
          <p:cNvPr id="159" name="Google Shape;159;p16"/>
          <p:cNvSpPr txBox="1"/>
          <p:nvPr/>
        </p:nvSpPr>
        <p:spPr>
          <a:xfrm>
            <a:off x="370900" y="1841911"/>
            <a:ext cx="4990372" cy="446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0" i="0" u="none" strike="noStrike" cap="none">
                <a:solidFill>
                  <a:srgbClr val="262626"/>
                </a:solidFill>
                <a:latin typeface="Calibri"/>
                <a:ea typeface="Calibri"/>
                <a:cs typeface="Calibri"/>
                <a:sym typeface="Calibri"/>
              </a:rPr>
              <a:t>INDOPACOM mission readiness impacted, and an elevated threat indicated by Chinese activity</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Command Post for US advisory force established that includes diesel and electric vehicles, and DE weapons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The command post microgrid is powered by diesel generators, fuel cells, grid connection</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rgbClr val="262626"/>
                </a:solidFill>
                <a:latin typeface="Calibri"/>
                <a:ea typeface="Calibri"/>
                <a:cs typeface="Calibri"/>
                <a:sym typeface="Calibri"/>
              </a:rPr>
              <a:t>Main supply points are Port of Yunlin to the north for diesel fuel and Qian Zhen Qu to the south for shipping containers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62626"/>
              </a:solidFill>
              <a:latin typeface="Calibri"/>
              <a:ea typeface="Calibri"/>
              <a:cs typeface="Calibri"/>
              <a:sym typeface="Calibri"/>
            </a:endParaRPr>
          </a:p>
        </p:txBody>
      </p:sp>
      <p:sp>
        <p:nvSpPr>
          <p:cNvPr id="160" name="Google Shape;160;p16"/>
          <p:cNvSpPr txBox="1"/>
          <p:nvPr/>
        </p:nvSpPr>
        <p:spPr>
          <a:xfrm>
            <a:off x="7547428" y="67098"/>
            <a:ext cx="4295074"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Representative Application - Taiwan</a:t>
            </a:r>
            <a:endParaRPr sz="2000" b="0" i="0" u="none" strike="noStrike" cap="none">
              <a:solidFill>
                <a:srgbClr val="000000"/>
              </a:solidFill>
              <a:latin typeface="Arial"/>
              <a:ea typeface="Arial"/>
              <a:cs typeface="Arial"/>
              <a:sym typeface="Arial"/>
            </a:endParaRPr>
          </a:p>
        </p:txBody>
      </p:sp>
      <p:sp>
        <p:nvSpPr>
          <p:cNvPr id="161" name="Google Shape;161;p16"/>
          <p:cNvSpPr txBox="1"/>
          <p:nvPr/>
        </p:nvSpPr>
        <p:spPr>
          <a:xfrm>
            <a:off x="0" y="1324750"/>
            <a:ext cx="12192000" cy="530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Earthquake damage to JBER has increased the risk of adversarial activity in Taiwan </a:t>
            </a:r>
            <a:endParaRPr sz="2000" b="1" i="0" u="none" strike="noStrike" cap="none">
              <a:solidFill>
                <a:srgbClr val="262626"/>
              </a:solidFill>
              <a:latin typeface="Calibri"/>
              <a:ea typeface="Calibri"/>
              <a:cs typeface="Calibri"/>
              <a:sym typeface="Calibri"/>
            </a:endParaRPr>
          </a:p>
        </p:txBody>
      </p:sp>
      <p:pic>
        <p:nvPicPr>
          <p:cNvPr id="2" name="slide6.mp4">
            <a:hlinkClick r:id="" action="ppaction://media"/>
            <a:extLst>
              <a:ext uri="{FF2B5EF4-FFF2-40B4-BE49-F238E27FC236}">
                <a16:creationId xmlns:a16="http://schemas.microsoft.com/office/drawing/2014/main" id="{3B9647BD-829F-9630-1361-DCB3993A6F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61272" y="2213511"/>
            <a:ext cx="6615289" cy="3721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7"/>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9</a:t>
            </a:fld>
            <a:endParaRPr/>
          </a:p>
        </p:txBody>
      </p:sp>
      <p:sp>
        <p:nvSpPr>
          <p:cNvPr id="168" name="Google Shape;168;p17"/>
          <p:cNvSpPr txBox="1"/>
          <p:nvPr/>
        </p:nvSpPr>
        <p:spPr>
          <a:xfrm>
            <a:off x="0" y="1255036"/>
            <a:ext cx="12191999" cy="52879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Operational energy is identified as a key element in mission planning</a:t>
            </a:r>
            <a:endParaRPr sz="2000" b="1" i="0" u="none" strike="noStrike" cap="none">
              <a:solidFill>
                <a:srgbClr val="262626"/>
              </a:solidFill>
              <a:latin typeface="Calibri"/>
              <a:ea typeface="Calibri"/>
              <a:cs typeface="Calibri"/>
              <a:sym typeface="Calibri"/>
            </a:endParaRPr>
          </a:p>
        </p:txBody>
      </p:sp>
      <p:sp>
        <p:nvSpPr>
          <p:cNvPr id="169" name="Google Shape;169;p17"/>
          <p:cNvSpPr txBox="1"/>
          <p:nvPr/>
        </p:nvSpPr>
        <p:spPr>
          <a:xfrm>
            <a:off x="362374" y="2167650"/>
            <a:ext cx="4816017" cy="3786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Supply chains are modeled to indicate direct and cascading damage to CI/KR as well as mission impacts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Single fuel port and proximity to the  adversary makes the loss of bulk diesel fuel supply from the port likely</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The impact of disruptions can be tested by simulating a channel blockade and viewing mission impacts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p:txBody>
      </p:sp>
      <p:sp>
        <p:nvSpPr>
          <p:cNvPr id="170" name="Google Shape;170;p17"/>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
        <p:nvSpPr>
          <p:cNvPr id="171" name="Google Shape;171;p17"/>
          <p:cNvSpPr txBox="1"/>
          <p:nvPr/>
        </p:nvSpPr>
        <p:spPr>
          <a:xfrm>
            <a:off x="7761514" y="43542"/>
            <a:ext cx="3908876"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Planning - Potential Disruptions</a:t>
            </a:r>
            <a:endParaRPr sz="2000" b="0" i="0" u="none" strike="noStrike" cap="none">
              <a:solidFill>
                <a:schemeClr val="lt1"/>
              </a:solidFill>
              <a:latin typeface="Calibri"/>
              <a:ea typeface="Calibri"/>
              <a:cs typeface="Calibri"/>
              <a:sym typeface="Calibri"/>
            </a:endParaRPr>
          </a:p>
        </p:txBody>
      </p:sp>
      <p:pic>
        <p:nvPicPr>
          <p:cNvPr id="2" name="slide7.mp4">
            <a:hlinkClick r:id="" action="ppaction://media"/>
            <a:extLst>
              <a:ext uri="{FF2B5EF4-FFF2-40B4-BE49-F238E27FC236}">
                <a16:creationId xmlns:a16="http://schemas.microsoft.com/office/drawing/2014/main" id="{B1E29EEA-0B3D-CB11-8181-786EEAA8FA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48420" y="2167650"/>
            <a:ext cx="6319520" cy="3949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DY COLORS">
      <a:dk1>
        <a:srgbClr val="000000"/>
      </a:dk1>
      <a:lt1>
        <a:srgbClr val="FFFFFF"/>
      </a:lt1>
      <a:dk2>
        <a:srgbClr val="44546A"/>
      </a:dk2>
      <a:lt2>
        <a:srgbClr val="E7E6E6"/>
      </a:lt2>
      <a:accent1>
        <a:srgbClr val="001651"/>
      </a:accent1>
      <a:accent2>
        <a:srgbClr val="D6A615"/>
      </a:accent2>
      <a:accent3>
        <a:srgbClr val="A5A5A5"/>
      </a:accent3>
      <a:accent4>
        <a:srgbClr val="FFC000"/>
      </a:accent4>
      <a:accent5>
        <a:srgbClr val="5B9BD5"/>
      </a:accent5>
      <a:accent6>
        <a:srgbClr val="7983A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1164</TotalTime>
  <Words>1649</Words>
  <Application>Microsoft Macintosh PowerPoint</Application>
  <PresentationFormat>Widescreen</PresentationFormat>
  <Paragraphs>180</Paragraphs>
  <Slides>15</Slides>
  <Notes>15</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Open Sans Light</vt:lpstr>
      <vt:lpstr>Candara</vt:lpstr>
      <vt:lpstr>Noto Sans Symbols</vt:lpstr>
      <vt:lpstr>Arial</vt:lpstr>
      <vt:lpstr>Calibri</vt:lpstr>
      <vt:lpstr>Open Sans</vt:lpstr>
      <vt:lpstr>Office Theme</vt:lpstr>
      <vt:lpstr>TACCS™ (Touch Assisted Command and Control System)   Supply Chain Technology / Risk Management Capabilities- Energy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TACCS™ (Touch Assisted Command and Control System)   Supply Chain Technology / Risk Management Capabilities- Energy Management</dc:title>
  <cp:lastModifiedBy>Gary Nestler</cp:lastModifiedBy>
  <cp:revision>4</cp:revision>
  <dcterms:modified xsi:type="dcterms:W3CDTF">2024-07-22T12:31:00Z</dcterms:modified>
</cp:coreProperties>
</file>